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307" r:id="rId3"/>
    <p:sldId id="355" r:id="rId4"/>
    <p:sldId id="356" r:id="rId5"/>
    <p:sldId id="354" r:id="rId6"/>
    <p:sldId id="309" r:id="rId7"/>
    <p:sldId id="310" r:id="rId8"/>
    <p:sldId id="352" r:id="rId9"/>
    <p:sldId id="353" r:id="rId10"/>
    <p:sldId id="306" r:id="rId11"/>
    <p:sldId id="351"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30"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s X220i" initials="CX"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56" autoAdjust="0"/>
  </p:normalViewPr>
  <p:slideViewPr>
    <p:cSldViewPr>
      <p:cViewPr varScale="1">
        <p:scale>
          <a:sx n="74" d="100"/>
          <a:sy n="74" d="100"/>
        </p:scale>
        <p:origin x="171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B641E-5FAA-4513-A2A0-3FA39BC82236}"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76B68-F9AF-4BC4-BE4F-0E824457042E}" type="slidenum">
              <a:rPr lang="en-US" smtClean="0"/>
              <a:t>‹#›</a:t>
            </a:fld>
            <a:endParaRPr lang="en-US"/>
          </a:p>
        </p:txBody>
      </p:sp>
    </p:spTree>
    <p:extLst>
      <p:ext uri="{BB962C8B-B14F-4D97-AF65-F5344CB8AC3E}">
        <p14:creationId xmlns:p14="http://schemas.microsoft.com/office/powerpoint/2010/main" val="156563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a:t>
            </a:fld>
            <a:endParaRPr lang="en-US"/>
          </a:p>
        </p:txBody>
      </p:sp>
    </p:spTree>
    <p:extLst>
      <p:ext uri="{BB962C8B-B14F-4D97-AF65-F5344CB8AC3E}">
        <p14:creationId xmlns:p14="http://schemas.microsoft.com/office/powerpoint/2010/main" val="396027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a:t>
            </a:r>
            <a:r>
              <a:rPr lang="en-US" baseline="0" dirty="0" smtClean="0"/>
              <a:t> learning is just common sense.  You cannot understand accounting for uncollectible accounts expense, if you do not understand the concept  of accounts receivable. Unfortunately all sequential relationships are not so apparent.  I have spent a life time career of identifying the proper sequence for the introduction of content. Started teaching high school bookkeeping. We covered in nine months was is typically covered in the first three chapters of college level accounting. I had time to get to know my students and to identify many issues that confused them. The experience was so interesting, it ultimately defined my career.</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14</a:t>
            </a:fld>
            <a:endParaRPr lang="en-US"/>
          </a:p>
        </p:txBody>
      </p:sp>
    </p:spTree>
    <p:extLst>
      <p:ext uri="{BB962C8B-B14F-4D97-AF65-F5344CB8AC3E}">
        <p14:creationId xmlns:p14="http://schemas.microsoft.com/office/powerpoint/2010/main" val="8518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is bad debt expense.</a:t>
            </a:r>
            <a:r>
              <a:rPr lang="en-US" baseline="0" dirty="0" smtClean="0"/>
              <a:t> Students struggle with entities especially because they have spent their whole lives being consumers.</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17</a:t>
            </a:fld>
            <a:endParaRPr lang="en-US"/>
          </a:p>
        </p:txBody>
      </p:sp>
    </p:spTree>
    <p:extLst>
      <p:ext uri="{BB962C8B-B14F-4D97-AF65-F5344CB8AC3E}">
        <p14:creationId xmlns:p14="http://schemas.microsoft.com/office/powerpoint/2010/main" val="242523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Sequentially, statements are a summary of event</a:t>
            </a:r>
            <a:r>
              <a:rPr lang="en-US" baseline="0" dirty="0" smtClean="0"/>
              <a:t>s. The events come first so they should be introduce first.</a:t>
            </a:r>
            <a:endParaRPr lang="en-US" dirty="0" smtClean="0"/>
          </a:p>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18</a:t>
            </a:fld>
            <a:endParaRPr lang="en-US"/>
          </a:p>
        </p:txBody>
      </p:sp>
    </p:spTree>
    <p:extLst>
      <p:ext uri="{BB962C8B-B14F-4D97-AF65-F5344CB8AC3E}">
        <p14:creationId xmlns:p14="http://schemas.microsoft.com/office/powerpoint/2010/main" val="233957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assets and where do they come from?</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19</a:t>
            </a:fld>
            <a:endParaRPr lang="en-US"/>
          </a:p>
        </p:txBody>
      </p:sp>
    </p:spTree>
    <p:extLst>
      <p:ext uri="{BB962C8B-B14F-4D97-AF65-F5344CB8AC3E}">
        <p14:creationId xmlns:p14="http://schemas.microsoft.com/office/powerpoint/2010/main" val="213155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specific example such as the one here.</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20</a:t>
            </a:fld>
            <a:endParaRPr lang="en-US"/>
          </a:p>
        </p:txBody>
      </p:sp>
    </p:spTree>
    <p:extLst>
      <p:ext uri="{BB962C8B-B14F-4D97-AF65-F5344CB8AC3E}">
        <p14:creationId xmlns:p14="http://schemas.microsoft.com/office/powerpoint/2010/main" val="352359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21</a:t>
            </a:fld>
            <a:endParaRPr lang="en-US"/>
          </a:p>
        </p:txBody>
      </p:sp>
    </p:spTree>
    <p:extLst>
      <p:ext uri="{BB962C8B-B14F-4D97-AF65-F5344CB8AC3E}">
        <p14:creationId xmlns:p14="http://schemas.microsoft.com/office/powerpoint/2010/main" val="106115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all events are cash events. Students</a:t>
            </a:r>
            <a:r>
              <a:rPr lang="en-US" baseline="0" dirty="0" smtClean="0"/>
              <a:t> are familiar with cash. Build on what they know. Accruals and deferrals are introduce later. Again sequential learning builds on prior knowledge</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22</a:t>
            </a:fld>
            <a:endParaRPr lang="en-US"/>
          </a:p>
        </p:txBody>
      </p:sp>
    </p:spTree>
    <p:extLst>
      <p:ext uri="{BB962C8B-B14F-4D97-AF65-F5344CB8AC3E}">
        <p14:creationId xmlns:p14="http://schemas.microsoft.com/office/powerpoint/2010/main" val="65981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23</a:t>
            </a:fld>
            <a:endParaRPr lang="en-US"/>
          </a:p>
        </p:txBody>
      </p:sp>
    </p:spTree>
    <p:extLst>
      <p:ext uri="{BB962C8B-B14F-4D97-AF65-F5344CB8AC3E}">
        <p14:creationId xmlns:p14="http://schemas.microsoft.com/office/powerpoint/2010/main" val="368122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24</a:t>
            </a:fld>
            <a:endParaRPr lang="en-US"/>
          </a:p>
        </p:txBody>
      </p:sp>
    </p:spTree>
    <p:extLst>
      <p:ext uri="{BB962C8B-B14F-4D97-AF65-F5344CB8AC3E}">
        <p14:creationId xmlns:p14="http://schemas.microsoft.com/office/powerpoint/2010/main" val="240086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25</a:t>
            </a:fld>
            <a:endParaRPr lang="en-US"/>
          </a:p>
        </p:txBody>
      </p:sp>
    </p:spTree>
    <p:extLst>
      <p:ext uri="{BB962C8B-B14F-4D97-AF65-F5344CB8AC3E}">
        <p14:creationId xmlns:p14="http://schemas.microsoft.com/office/powerpoint/2010/main" val="31236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of flipped class has been around for awhile but haven’t had the technology available to make</a:t>
            </a:r>
            <a:r>
              <a:rPr lang="en-US" baseline="0" dirty="0" smtClean="0"/>
              <a:t> it effective.</a:t>
            </a:r>
          </a:p>
          <a:p>
            <a:r>
              <a:rPr lang="en-US" baseline="0" dirty="0" smtClean="0"/>
              <a:t>Being done in K-12. </a:t>
            </a:r>
          </a:p>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a:t>
            </a:fld>
            <a:endParaRPr lang="en-US"/>
          </a:p>
        </p:txBody>
      </p:sp>
    </p:spTree>
    <p:extLst>
      <p:ext uri="{BB962C8B-B14F-4D97-AF65-F5344CB8AC3E}">
        <p14:creationId xmlns:p14="http://schemas.microsoft.com/office/powerpoint/2010/main" val="348410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26</a:t>
            </a:fld>
            <a:endParaRPr lang="en-US"/>
          </a:p>
        </p:txBody>
      </p:sp>
    </p:spTree>
    <p:extLst>
      <p:ext uri="{BB962C8B-B14F-4D97-AF65-F5344CB8AC3E}">
        <p14:creationId xmlns:p14="http://schemas.microsoft.com/office/powerpoint/2010/main" val="199969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C58D98B-9DF5-404A-B58B-DBE21EE38054}" type="slidenum">
              <a:rPr lang="en-US" altLang="en-US"/>
              <a:pPr/>
              <a:t>27</a:t>
            </a:fld>
            <a:endParaRPr lang="en-US" altLang="en-US"/>
          </a:p>
        </p:txBody>
      </p:sp>
      <p:sp>
        <p:nvSpPr>
          <p:cNvPr id="390146" name="Rectangle 2"/>
          <p:cNvSpPr>
            <a:spLocks noGrp="1" noRot="1" noChangeAspect="1" noChangeArrowheads="1" noTextEdit="1"/>
          </p:cNvSpPr>
          <p:nvPr>
            <p:ph type="sldImg"/>
          </p:nvPr>
        </p:nvSpPr>
        <p:spPr>
          <a:xfrm>
            <a:off x="1139825" y="695325"/>
            <a:ext cx="4578350" cy="3433763"/>
          </a:xfrm>
          <a:ln/>
        </p:spPr>
      </p:sp>
      <p:sp>
        <p:nvSpPr>
          <p:cNvPr id="390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2275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1A8816-115C-4FBB-8BC1-07DF4EA78552}" type="slidenum">
              <a:rPr lang="en-US" altLang="en-US"/>
              <a:pPr/>
              <a:t>28</a:t>
            </a:fld>
            <a:endParaRPr lang="en-US" altLang="en-US"/>
          </a:p>
        </p:txBody>
      </p:sp>
      <p:sp>
        <p:nvSpPr>
          <p:cNvPr id="389122" name="Rectangle 2"/>
          <p:cNvSpPr>
            <a:spLocks noGrp="1" noRot="1" noChangeAspect="1" noChangeArrowheads="1" noTextEdit="1"/>
          </p:cNvSpPr>
          <p:nvPr>
            <p:ph type="sldImg"/>
          </p:nvPr>
        </p:nvSpPr>
        <p:spPr>
          <a:xfrm>
            <a:off x="1139825" y="695325"/>
            <a:ext cx="4578350" cy="3433763"/>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01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instructor</a:t>
            </a:r>
            <a:r>
              <a:rPr lang="en-US" baseline="0" dirty="0" smtClean="0"/>
              <a:t> can now add value. Only delivery of content is changing. Before just regurgitate textbook</a:t>
            </a:r>
          </a:p>
        </p:txBody>
      </p:sp>
      <p:sp>
        <p:nvSpPr>
          <p:cNvPr id="4" name="Slide Number Placeholder 3"/>
          <p:cNvSpPr>
            <a:spLocks noGrp="1"/>
          </p:cNvSpPr>
          <p:nvPr>
            <p:ph type="sldNum" sz="quarter" idx="10"/>
          </p:nvPr>
        </p:nvSpPr>
        <p:spPr/>
        <p:txBody>
          <a:bodyPr/>
          <a:lstStyle/>
          <a:p>
            <a:fld id="{D9C76B68-F9AF-4BC4-BE4F-0E824457042E}" type="slidenum">
              <a:rPr lang="en-US" smtClean="0"/>
              <a:t>29</a:t>
            </a:fld>
            <a:endParaRPr lang="en-US"/>
          </a:p>
        </p:txBody>
      </p:sp>
    </p:spTree>
    <p:extLst>
      <p:ext uri="{BB962C8B-B14F-4D97-AF65-F5344CB8AC3E}">
        <p14:creationId xmlns:p14="http://schemas.microsoft.com/office/powerpoint/2010/main" val="290083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a:t>
            </a:r>
            <a:r>
              <a:rPr lang="en-US" baseline="0" dirty="0" smtClean="0"/>
              <a:t> rather than piecemeal coverage. Event to financial statements over multiple cycles</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30</a:t>
            </a:fld>
            <a:endParaRPr lang="en-US"/>
          </a:p>
        </p:txBody>
      </p:sp>
    </p:spTree>
    <p:extLst>
      <p:ext uri="{BB962C8B-B14F-4D97-AF65-F5344CB8AC3E}">
        <p14:creationId xmlns:p14="http://schemas.microsoft.com/office/powerpoint/2010/main" val="93462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31</a:t>
            </a:fld>
            <a:endParaRPr lang="en-US"/>
          </a:p>
        </p:txBody>
      </p:sp>
    </p:spTree>
    <p:extLst>
      <p:ext uri="{BB962C8B-B14F-4D97-AF65-F5344CB8AC3E}">
        <p14:creationId xmlns:p14="http://schemas.microsoft.com/office/powerpoint/2010/main" val="390243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of flipped class has been around for awhile but haven’t had the technology available to make</a:t>
            </a:r>
            <a:r>
              <a:rPr lang="en-US" baseline="0" dirty="0" smtClean="0"/>
              <a:t> it effective.</a:t>
            </a:r>
          </a:p>
          <a:p>
            <a:r>
              <a:rPr lang="en-US" baseline="0" dirty="0" smtClean="0"/>
              <a:t>Being done in K-12. </a:t>
            </a:r>
          </a:p>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3</a:t>
            </a:fld>
            <a:endParaRPr lang="en-US"/>
          </a:p>
        </p:txBody>
      </p:sp>
    </p:spTree>
    <p:extLst>
      <p:ext uri="{BB962C8B-B14F-4D97-AF65-F5344CB8AC3E}">
        <p14:creationId xmlns:p14="http://schemas.microsoft.com/office/powerpoint/2010/main" val="400054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of flipped class has been around for awhile but haven’t had the technology available to make</a:t>
            </a:r>
            <a:r>
              <a:rPr lang="en-US" baseline="0" dirty="0" smtClean="0"/>
              <a:t> it effective.</a:t>
            </a:r>
          </a:p>
          <a:p>
            <a:r>
              <a:rPr lang="en-US" baseline="0" dirty="0" smtClean="0"/>
              <a:t>Being done in K-12. </a:t>
            </a:r>
          </a:p>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4</a:t>
            </a:fld>
            <a:endParaRPr lang="en-US"/>
          </a:p>
        </p:txBody>
      </p:sp>
    </p:spTree>
    <p:extLst>
      <p:ext uri="{BB962C8B-B14F-4D97-AF65-F5344CB8AC3E}">
        <p14:creationId xmlns:p14="http://schemas.microsoft.com/office/powerpoint/2010/main" val="161549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of flipped class has been around for awhile but haven’t had the technology available to make</a:t>
            </a:r>
            <a:r>
              <a:rPr lang="en-US" baseline="0" dirty="0" smtClean="0"/>
              <a:t> it effective.</a:t>
            </a:r>
          </a:p>
          <a:p>
            <a:r>
              <a:rPr lang="en-US" baseline="0" dirty="0" smtClean="0"/>
              <a:t>Being done in K-12. </a:t>
            </a:r>
          </a:p>
          <a:p>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5</a:t>
            </a:fld>
            <a:endParaRPr lang="en-US"/>
          </a:p>
        </p:txBody>
      </p:sp>
    </p:spTree>
    <p:extLst>
      <p:ext uri="{BB962C8B-B14F-4D97-AF65-F5344CB8AC3E}">
        <p14:creationId xmlns:p14="http://schemas.microsoft.com/office/powerpoint/2010/main" val="76808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Identified 100 LOs</a:t>
            </a:r>
          </a:p>
          <a:p>
            <a:endParaRPr lang="en-US" dirty="0" smtClean="0"/>
          </a:p>
          <a:p>
            <a:r>
              <a:rPr lang="en-US" dirty="0" smtClean="0"/>
              <a:t>What we do in class 1) Video</a:t>
            </a:r>
            <a:r>
              <a:rPr lang="en-US" baseline="0" dirty="0" smtClean="0"/>
              <a:t> and Assessment 2) Problems in Class 3) Additional Practice</a:t>
            </a:r>
          </a:p>
          <a:p>
            <a:endParaRPr lang="en-US" baseline="0" dirty="0" smtClean="0"/>
          </a:p>
          <a:p>
            <a:r>
              <a:rPr lang="en-US" baseline="0" dirty="0" smtClean="0"/>
              <a:t>Introduce Depreciation Video. Follows video on straight-line. Work to tie concepts together.</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7</a:t>
            </a:fld>
            <a:endParaRPr lang="en-US"/>
          </a:p>
        </p:txBody>
      </p:sp>
    </p:spTree>
    <p:extLst>
      <p:ext uri="{BB962C8B-B14F-4D97-AF65-F5344CB8AC3E}">
        <p14:creationId xmlns:p14="http://schemas.microsoft.com/office/powerpoint/2010/main" val="17625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
            </a:r>
            <a:r>
              <a:rPr lang="en-US" baseline="0" dirty="0" smtClean="0"/>
              <a:t> on a gradual basis</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11</a:t>
            </a:fld>
            <a:endParaRPr lang="en-US"/>
          </a:p>
        </p:txBody>
      </p:sp>
    </p:spTree>
    <p:extLst>
      <p:ext uri="{BB962C8B-B14F-4D97-AF65-F5344CB8AC3E}">
        <p14:creationId xmlns:p14="http://schemas.microsoft.com/office/powerpoint/2010/main" val="222695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Organizing the content</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12</a:t>
            </a:fld>
            <a:endParaRPr lang="en-US"/>
          </a:p>
        </p:txBody>
      </p:sp>
    </p:spTree>
    <p:extLst>
      <p:ext uri="{BB962C8B-B14F-4D97-AF65-F5344CB8AC3E}">
        <p14:creationId xmlns:p14="http://schemas.microsoft.com/office/powerpoint/2010/main" val="163834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thing is the quality of the content.  If you want your students engaged you must provide content that they</a:t>
            </a:r>
            <a:r>
              <a:rPr lang="en-US" baseline="0" dirty="0" smtClean="0"/>
              <a:t> can understand and that is relevant to their career goals. Content must be understandable and it must be relevant to the accomplishment of their goals.</a:t>
            </a:r>
            <a:endParaRPr lang="en-US" dirty="0"/>
          </a:p>
        </p:txBody>
      </p:sp>
      <p:sp>
        <p:nvSpPr>
          <p:cNvPr id="4" name="Slide Number Placeholder 3"/>
          <p:cNvSpPr>
            <a:spLocks noGrp="1"/>
          </p:cNvSpPr>
          <p:nvPr>
            <p:ph type="sldNum" sz="quarter" idx="10"/>
          </p:nvPr>
        </p:nvSpPr>
        <p:spPr/>
        <p:txBody>
          <a:bodyPr/>
          <a:lstStyle/>
          <a:p>
            <a:fld id="{D9C76B68-F9AF-4BC4-BE4F-0E824457042E}" type="slidenum">
              <a:rPr lang="en-US" smtClean="0"/>
              <a:t>13</a:t>
            </a:fld>
            <a:endParaRPr lang="en-US"/>
          </a:p>
        </p:txBody>
      </p:sp>
    </p:spTree>
    <p:extLst>
      <p:ext uri="{BB962C8B-B14F-4D97-AF65-F5344CB8AC3E}">
        <p14:creationId xmlns:p14="http://schemas.microsoft.com/office/powerpoint/2010/main" val="352490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1B80727-EAD3-480F-A823-4FCCE724F12D}" type="datetimeFigureOut">
              <a:rPr lang="en-US" smtClean="0"/>
              <a:t>4/16/2015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CE47469-4FCA-4CF0-A392-FC7579F6D9A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80727-EAD3-480F-A823-4FCCE724F12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80727-EAD3-480F-A823-4FCCE724F12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B80727-EAD3-480F-A823-4FCCE724F12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80727-EAD3-480F-A823-4FCCE724F12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B80727-EAD3-480F-A823-4FCCE724F12D}"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47469-4FCA-4CF0-A392-FC7579F6D9A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B80727-EAD3-480F-A823-4FCCE724F12D}"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80727-EAD3-480F-A823-4FCCE724F12D}"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0727-EAD3-480F-A823-4FCCE724F12D}"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B80727-EAD3-480F-A823-4FCCE724F12D}" type="datetimeFigureOut">
              <a:rPr lang="en-US" smtClean="0"/>
              <a:t>4/16/2015</a:t>
            </a:fld>
            <a:endParaRPr lang="en-US"/>
          </a:p>
        </p:txBody>
      </p:sp>
      <p:sp>
        <p:nvSpPr>
          <p:cNvPr id="7" name="Slide Number Placeholder 6"/>
          <p:cNvSpPr>
            <a:spLocks noGrp="1"/>
          </p:cNvSpPr>
          <p:nvPr>
            <p:ph type="sldNum" sz="quarter" idx="12"/>
          </p:nvPr>
        </p:nvSpPr>
        <p:spPr/>
        <p:txBody>
          <a:bodyPr/>
          <a:lstStyle/>
          <a:p>
            <a:fld id="{1CE47469-4FCA-4CF0-A392-FC7579F6D9A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80727-EAD3-480F-A823-4FCCE724F12D}" type="datetimeFigureOut">
              <a:rPr lang="en-US" smtClean="0"/>
              <a:t>4/16/2015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CE47469-4FCA-4CF0-A392-FC7579F6D9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1B80727-EAD3-480F-A823-4FCCE724F12D}" type="datetimeFigureOut">
              <a:rPr lang="en-US" smtClean="0"/>
              <a:t>4/16/2015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CE47469-4FCA-4CF0-A392-FC7579F6D9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tedmonds@gmail.com" TargetMode="External"/><Relationship Id="rId2" Type="http://schemas.openxmlformats.org/officeDocument/2006/relationships/hyperlink" Target="mailto:cedmonds@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514600"/>
            <a:ext cx="3313355" cy="1286436"/>
          </a:xfrm>
        </p:spPr>
        <p:txBody>
          <a:bodyPr>
            <a:normAutofit/>
          </a:bodyPr>
          <a:lstStyle/>
          <a:p>
            <a:r>
              <a:rPr lang="en-US" dirty="0" smtClean="0"/>
              <a:t>Flipping the Classroom</a:t>
            </a:r>
            <a:endParaRPr lang="en-US" dirty="0"/>
          </a:p>
        </p:txBody>
      </p:sp>
      <p:sp>
        <p:nvSpPr>
          <p:cNvPr id="3" name="Subtitle 2"/>
          <p:cNvSpPr>
            <a:spLocks noGrp="1"/>
          </p:cNvSpPr>
          <p:nvPr>
            <p:ph type="subTitle" idx="1"/>
          </p:nvPr>
        </p:nvSpPr>
        <p:spPr>
          <a:xfrm>
            <a:off x="4628476" y="3962400"/>
            <a:ext cx="3677323" cy="2133600"/>
          </a:xfrm>
        </p:spPr>
        <p:txBody>
          <a:bodyPr>
            <a:normAutofit fontScale="85000" lnSpcReduction="10000"/>
          </a:bodyPr>
          <a:lstStyle/>
          <a:p>
            <a:r>
              <a:rPr lang="en-US" b="1" dirty="0" smtClean="0"/>
              <a:t>Chris Edmonds, PhD</a:t>
            </a:r>
          </a:p>
          <a:p>
            <a:r>
              <a:rPr lang="en-US" dirty="0" smtClean="0"/>
              <a:t>University </a:t>
            </a:r>
            <a:r>
              <a:rPr lang="en-US" dirty="0"/>
              <a:t>of </a:t>
            </a:r>
            <a:r>
              <a:rPr lang="en-US" dirty="0" smtClean="0"/>
              <a:t>Alabama at </a:t>
            </a:r>
            <a:r>
              <a:rPr lang="en-US" dirty="0" smtClean="0"/>
              <a:t>Birmingham</a:t>
            </a:r>
          </a:p>
          <a:p>
            <a:r>
              <a:rPr lang="en-US" dirty="0" smtClean="0"/>
              <a:t>cedmonds@gmail.com</a:t>
            </a:r>
            <a:endParaRPr lang="en-US" dirty="0" smtClean="0"/>
          </a:p>
          <a:p>
            <a:endParaRPr lang="en-US" dirty="0"/>
          </a:p>
          <a:p>
            <a:r>
              <a:rPr lang="en-US" b="1" dirty="0" smtClean="0"/>
              <a:t>Tom Edmonds, PhD</a:t>
            </a:r>
          </a:p>
          <a:p>
            <a:r>
              <a:rPr lang="en-US" dirty="0" smtClean="0"/>
              <a:t>University of Alabama at Birmingham</a:t>
            </a:r>
          </a:p>
          <a:p>
            <a:r>
              <a:rPr lang="en-US" dirty="0" smtClean="0"/>
              <a:t>tedmonds@gmail.com</a:t>
            </a:r>
            <a:endParaRPr lang="en-US" dirty="0"/>
          </a:p>
          <a:p>
            <a:endParaRPr lang="en-US" sz="1200" strike="sngStrike" dirty="0" smtClean="0"/>
          </a:p>
        </p:txBody>
      </p:sp>
    </p:spTree>
    <p:extLst>
      <p:ext uri="{BB962C8B-B14F-4D97-AF65-F5344CB8AC3E}">
        <p14:creationId xmlns:p14="http://schemas.microsoft.com/office/powerpoint/2010/main" val="320074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424110" cy="801136"/>
          </a:xfrm>
        </p:spPr>
        <p:txBody>
          <a:bodyPr/>
          <a:lstStyle/>
          <a:p>
            <a:r>
              <a:rPr lang="en-US" dirty="0" smtClean="0"/>
              <a:t>Video Quiz Assessments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68" t="30077" r="29803" b="2888"/>
          <a:stretch/>
        </p:blipFill>
        <p:spPr bwMode="auto">
          <a:xfrm>
            <a:off x="914400" y="1887541"/>
            <a:ext cx="7239000" cy="444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35" t="63832" r="62622" b="28073"/>
          <a:stretch/>
        </p:blipFill>
        <p:spPr bwMode="auto">
          <a:xfrm>
            <a:off x="994456" y="1887541"/>
            <a:ext cx="382929" cy="70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90743" y="3063433"/>
            <a:ext cx="462985" cy="246221"/>
          </a:xfrm>
          <a:prstGeom prst="rect">
            <a:avLst/>
          </a:prstGeom>
          <a:noFill/>
        </p:spPr>
        <p:txBody>
          <a:bodyPr wrap="square" rtlCol="0">
            <a:spAutoFit/>
          </a:bodyPr>
          <a:lstStyle/>
          <a:p>
            <a:r>
              <a:rPr lang="en-US" sz="1000" dirty="0" smtClean="0"/>
              <a:t>80%</a:t>
            </a:r>
            <a:endParaRPr lang="en-US" sz="1000" dirty="0"/>
          </a:p>
        </p:txBody>
      </p:sp>
    </p:spTree>
    <p:extLst>
      <p:ext uri="{BB962C8B-B14F-4D97-AF65-F5344CB8AC3E}">
        <p14:creationId xmlns:p14="http://schemas.microsoft.com/office/powerpoint/2010/main" val="75458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I do </a:t>
            </a:r>
            <a:r>
              <a:rPr lang="en-US" dirty="0" smtClean="0"/>
              <a:t>in class</a:t>
            </a:r>
            <a:endParaRPr lang="en-US" dirty="0"/>
          </a:p>
        </p:txBody>
      </p:sp>
      <p:sp>
        <p:nvSpPr>
          <p:cNvPr id="3" name="Content Placeholder 2"/>
          <p:cNvSpPr>
            <a:spLocks noGrp="1"/>
          </p:cNvSpPr>
          <p:nvPr>
            <p:ph idx="1"/>
          </p:nvPr>
        </p:nvSpPr>
        <p:spPr/>
        <p:txBody>
          <a:bodyPr>
            <a:normAutofit lnSpcReduction="10000"/>
          </a:bodyPr>
          <a:lstStyle/>
          <a:p>
            <a:r>
              <a:rPr lang="en-US" dirty="0" smtClean="0"/>
              <a:t>Give students a specific task</a:t>
            </a:r>
          </a:p>
          <a:p>
            <a:r>
              <a:rPr lang="en-US" dirty="0" smtClean="0"/>
              <a:t>Mini lecture only if necessary.</a:t>
            </a:r>
          </a:p>
          <a:p>
            <a:r>
              <a:rPr lang="en-US" dirty="0" smtClean="0"/>
              <a:t>Drill until they are confident.</a:t>
            </a:r>
          </a:p>
          <a:p>
            <a:r>
              <a:rPr lang="en-US" dirty="0" smtClean="0"/>
              <a:t>Groups work great but I require them to work individually as well </a:t>
            </a:r>
            <a:r>
              <a:rPr lang="en-US" dirty="0" smtClean="0"/>
              <a:t>(90 </a:t>
            </a:r>
            <a:r>
              <a:rPr lang="en-US" dirty="0" smtClean="0"/>
              <a:t>/ </a:t>
            </a:r>
            <a:r>
              <a:rPr lang="en-US" dirty="0" smtClean="0"/>
              <a:t>10</a:t>
            </a:r>
            <a:r>
              <a:rPr lang="en-US" dirty="0" smtClean="0"/>
              <a:t>). </a:t>
            </a:r>
          </a:p>
          <a:p>
            <a:r>
              <a:rPr lang="en-US" dirty="0" smtClean="0"/>
              <a:t>Have problems that vary in difficulty. If a student is struggling with a  problem assign an easier one.</a:t>
            </a:r>
          </a:p>
          <a:p>
            <a:r>
              <a:rPr lang="en-US" dirty="0" smtClean="0"/>
              <a:t>Use the best students</a:t>
            </a:r>
            <a:endParaRPr lang="en-US" dirty="0"/>
          </a:p>
        </p:txBody>
      </p:sp>
    </p:spTree>
    <p:extLst>
      <p:ext uri="{BB962C8B-B14F-4D97-AF65-F5344CB8AC3E}">
        <p14:creationId xmlns:p14="http://schemas.microsoft.com/office/powerpoint/2010/main" val="4294451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Video Content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9757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024744" cy="1143000"/>
          </a:xfrm>
        </p:spPr>
        <p:txBody>
          <a:bodyPr/>
          <a:lstStyle/>
          <a:p>
            <a:r>
              <a:rPr lang="en-US" dirty="0" smtClean="0"/>
              <a:t>Student Engagement</a:t>
            </a:r>
            <a:endParaRPr lang="en-US" dirty="0"/>
          </a:p>
        </p:txBody>
      </p:sp>
      <p:pic>
        <p:nvPicPr>
          <p:cNvPr id="4" name="Picture 7" descr="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796144" cy="516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332464"/>
          </a:xfrm>
        </p:spPr>
        <p:txBody>
          <a:bodyPr>
            <a:noAutofit/>
          </a:bodyPr>
          <a:lstStyle/>
          <a:p>
            <a:pPr algn="ctr"/>
            <a:r>
              <a:rPr lang="en-US" sz="4400" b="1" dirty="0" smtClean="0"/>
              <a:t>Importance of Sequential Learning</a:t>
            </a:r>
            <a:endParaRPr lang="en-US" sz="4400" b="1" dirty="0"/>
          </a:p>
        </p:txBody>
      </p:sp>
      <p:sp>
        <p:nvSpPr>
          <p:cNvPr id="3" name="Content Placeholder 2"/>
          <p:cNvSpPr>
            <a:spLocks noGrp="1"/>
          </p:cNvSpPr>
          <p:nvPr>
            <p:ph idx="1"/>
          </p:nvPr>
        </p:nvSpPr>
        <p:spPr>
          <a:xfrm>
            <a:off x="1043492" y="2323653"/>
            <a:ext cx="6777317" cy="1333948"/>
          </a:xfrm>
        </p:spPr>
        <p:txBody>
          <a:bodyPr/>
          <a:lstStyle/>
          <a:p>
            <a:pPr marL="68580" indent="0">
              <a:buNone/>
            </a:pPr>
            <a:endParaRPr lang="en-US" sz="3200" dirty="0" smtClean="0">
              <a:solidFill>
                <a:srgbClr val="0070C0"/>
              </a:solidFill>
            </a:endParaRPr>
          </a:p>
          <a:p>
            <a:pPr marL="68580" indent="0">
              <a:buNone/>
            </a:pPr>
            <a:r>
              <a:rPr lang="en-US" sz="3200" b="1" dirty="0" smtClean="0">
                <a:solidFill>
                  <a:srgbClr val="0070C0"/>
                </a:solidFill>
              </a:rPr>
              <a:t>What is the best starting point?</a:t>
            </a:r>
          </a:p>
          <a:p>
            <a:pPr marL="365760" lvl="1" indent="0">
              <a:buNone/>
            </a:pPr>
            <a:endParaRPr lang="en-US" sz="3200" dirty="0" smtClean="0">
              <a:solidFill>
                <a:srgbClr val="0070C0"/>
              </a:solidFill>
            </a:endParaRPr>
          </a:p>
          <a:p>
            <a:pPr marL="68580" indent="0">
              <a:buNone/>
            </a:pPr>
            <a:endParaRPr lang="en-US" b="1" dirty="0"/>
          </a:p>
        </p:txBody>
      </p:sp>
      <p:sp>
        <p:nvSpPr>
          <p:cNvPr id="4" name="Rectangle 3"/>
          <p:cNvSpPr/>
          <p:nvPr/>
        </p:nvSpPr>
        <p:spPr>
          <a:xfrm>
            <a:off x="2362200" y="4038600"/>
            <a:ext cx="3653564" cy="646331"/>
          </a:xfrm>
          <a:prstGeom prst="rect">
            <a:avLst/>
          </a:prstGeom>
        </p:spPr>
        <p:txBody>
          <a:bodyPr wrap="none">
            <a:spAutoFit/>
          </a:bodyPr>
          <a:lstStyle/>
          <a:p>
            <a:r>
              <a:rPr lang="en-US" sz="3600" dirty="0">
                <a:solidFill>
                  <a:srgbClr val="0070C0"/>
                </a:solidFill>
              </a:rPr>
              <a:t> </a:t>
            </a:r>
            <a:r>
              <a:rPr lang="en-US" sz="3600" dirty="0">
                <a:solidFill>
                  <a:srgbClr val="FF0000"/>
                </a:solidFill>
              </a:rPr>
              <a:t>Entity Concept</a:t>
            </a:r>
            <a:endParaRPr lang="en-US" sz="3600" dirty="0"/>
          </a:p>
        </p:txBody>
      </p:sp>
    </p:spTree>
    <p:extLst>
      <p:ext uri="{BB962C8B-B14F-4D97-AF65-F5344CB8AC3E}">
        <p14:creationId xmlns:p14="http://schemas.microsoft.com/office/powerpoint/2010/main" val="3146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Entity Concept</a:t>
            </a:r>
            <a:endParaRPr lang="en-US" dirty="0"/>
          </a:p>
        </p:txBody>
      </p:sp>
      <p:sp>
        <p:nvSpPr>
          <p:cNvPr id="3" name="Content Placeholder 2"/>
          <p:cNvSpPr>
            <a:spLocks noGrp="1"/>
          </p:cNvSpPr>
          <p:nvPr>
            <p:ph idx="1"/>
          </p:nvPr>
        </p:nvSpPr>
        <p:spPr>
          <a:xfrm>
            <a:off x="1043492" y="2286000"/>
            <a:ext cx="6777317" cy="724347"/>
          </a:xfrm>
        </p:spPr>
        <p:txBody>
          <a:bodyPr/>
          <a:lstStyle/>
          <a:p>
            <a:pPr marL="68580" indent="0">
              <a:buNone/>
            </a:pPr>
            <a:r>
              <a:rPr lang="en-US" dirty="0" smtClean="0">
                <a:solidFill>
                  <a:srgbClr val="0070C0"/>
                </a:solidFill>
              </a:rPr>
              <a:t>Owners invest $10,000 cash in the business.</a:t>
            </a:r>
          </a:p>
          <a:p>
            <a:pPr marL="68580" indent="0">
              <a:buNone/>
            </a:pPr>
            <a:endParaRPr lang="en-US" dirty="0">
              <a:solidFill>
                <a:srgbClr val="0070C0"/>
              </a:solidFill>
            </a:endParaRPr>
          </a:p>
          <a:p>
            <a:pPr marL="68580" indent="0">
              <a:buNone/>
            </a:pPr>
            <a:endParaRPr lang="en-US" dirty="0" smtClean="0">
              <a:solidFill>
                <a:srgbClr val="0070C0"/>
              </a:solidFill>
            </a:endParaRPr>
          </a:p>
          <a:p>
            <a:endParaRPr lang="en-US" dirty="0">
              <a:solidFill>
                <a:srgbClr val="0070C0"/>
              </a:solidFill>
            </a:endParaRPr>
          </a:p>
          <a:p>
            <a:pPr marL="68580" indent="0">
              <a:buNone/>
            </a:pPr>
            <a:endParaRPr lang="en-US" dirty="0" smtClean="0">
              <a:solidFill>
                <a:srgbClr val="0070C0"/>
              </a:solidFill>
            </a:endParaRPr>
          </a:p>
          <a:p>
            <a:pPr marL="68580" indent="0">
              <a:buNone/>
            </a:pPr>
            <a:endParaRPr lang="en-US" dirty="0">
              <a:solidFill>
                <a:srgbClr val="0070C0"/>
              </a:solidFill>
            </a:endParaRPr>
          </a:p>
        </p:txBody>
      </p:sp>
      <p:sp>
        <p:nvSpPr>
          <p:cNvPr id="4" name="Content Placeholder 2"/>
          <p:cNvSpPr txBox="1">
            <a:spLocks/>
          </p:cNvSpPr>
          <p:nvPr/>
        </p:nvSpPr>
        <p:spPr>
          <a:xfrm>
            <a:off x="1043492" y="3010347"/>
            <a:ext cx="6777317" cy="990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solidFill>
                  <a:srgbClr val="FF0000"/>
                </a:solidFill>
              </a:rPr>
              <a:t>Is this a financing, investing , or operating activity.</a:t>
            </a:r>
          </a:p>
          <a:p>
            <a:pPr marL="68580" indent="0">
              <a:buFont typeface="Wingdings 2" pitchFamily="18" charset="2"/>
              <a:buNone/>
            </a:pPr>
            <a:endParaRPr lang="en-US" dirty="0" smtClean="0">
              <a:solidFill>
                <a:srgbClr val="FF0000"/>
              </a:solidFill>
            </a:endParaRPr>
          </a:p>
          <a:p>
            <a:endParaRPr lang="en-US" dirty="0" smtClean="0">
              <a:solidFill>
                <a:srgbClr val="FF0000"/>
              </a:solidFill>
            </a:endParaRPr>
          </a:p>
          <a:p>
            <a:pPr marL="68580" indent="0">
              <a:buFont typeface="Wingdings 2" pitchFamily="18" charset="2"/>
              <a:buNone/>
            </a:pPr>
            <a:endParaRPr lang="en-US" dirty="0" smtClean="0">
              <a:solidFill>
                <a:srgbClr val="FF0000"/>
              </a:solidFill>
            </a:endParaRPr>
          </a:p>
          <a:p>
            <a:pPr marL="68580" indent="0">
              <a:buFont typeface="Wingdings 2" pitchFamily="18" charset="2"/>
              <a:buNone/>
            </a:pPr>
            <a:endParaRPr lang="en-US" dirty="0">
              <a:solidFill>
                <a:srgbClr val="FF0000"/>
              </a:solidFill>
            </a:endParaRPr>
          </a:p>
        </p:txBody>
      </p:sp>
    </p:spTree>
    <p:extLst>
      <p:ext uri="{BB962C8B-B14F-4D97-AF65-F5344CB8AC3E}">
        <p14:creationId xmlns:p14="http://schemas.microsoft.com/office/powerpoint/2010/main" val="41906109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Entity Concept</a:t>
            </a:r>
            <a:endParaRPr lang="en-US" dirty="0"/>
          </a:p>
        </p:txBody>
      </p:sp>
      <p:sp>
        <p:nvSpPr>
          <p:cNvPr id="3" name="Content Placeholder 2"/>
          <p:cNvSpPr>
            <a:spLocks noGrp="1"/>
          </p:cNvSpPr>
          <p:nvPr>
            <p:ph idx="1"/>
          </p:nvPr>
        </p:nvSpPr>
        <p:spPr>
          <a:xfrm>
            <a:off x="1043492" y="2286000"/>
            <a:ext cx="6777317" cy="724347"/>
          </a:xfrm>
        </p:spPr>
        <p:txBody>
          <a:bodyPr/>
          <a:lstStyle/>
          <a:p>
            <a:pPr marL="68580" indent="0">
              <a:buNone/>
            </a:pPr>
            <a:r>
              <a:rPr lang="en-US" dirty="0" smtClean="0">
                <a:solidFill>
                  <a:srgbClr val="0070C0"/>
                </a:solidFill>
              </a:rPr>
              <a:t>Owners invest $10,000 cash in the business.</a:t>
            </a:r>
          </a:p>
          <a:p>
            <a:pPr marL="68580" indent="0">
              <a:buNone/>
            </a:pPr>
            <a:endParaRPr lang="en-US" dirty="0">
              <a:solidFill>
                <a:srgbClr val="0070C0"/>
              </a:solidFill>
            </a:endParaRPr>
          </a:p>
          <a:p>
            <a:pPr marL="68580" indent="0">
              <a:buNone/>
            </a:pPr>
            <a:endParaRPr lang="en-US" dirty="0" smtClean="0">
              <a:solidFill>
                <a:srgbClr val="0070C0"/>
              </a:solidFill>
            </a:endParaRPr>
          </a:p>
          <a:p>
            <a:endParaRPr lang="en-US" dirty="0">
              <a:solidFill>
                <a:srgbClr val="0070C0"/>
              </a:solidFill>
            </a:endParaRPr>
          </a:p>
          <a:p>
            <a:pPr marL="68580" indent="0">
              <a:buNone/>
            </a:pPr>
            <a:endParaRPr lang="en-US" dirty="0" smtClean="0">
              <a:solidFill>
                <a:srgbClr val="0070C0"/>
              </a:solidFill>
            </a:endParaRPr>
          </a:p>
          <a:p>
            <a:pPr marL="68580" indent="0">
              <a:buNone/>
            </a:pPr>
            <a:endParaRPr lang="en-US" dirty="0">
              <a:solidFill>
                <a:srgbClr val="0070C0"/>
              </a:solidFill>
            </a:endParaRPr>
          </a:p>
        </p:txBody>
      </p:sp>
      <p:sp>
        <p:nvSpPr>
          <p:cNvPr id="4" name="Content Placeholder 2"/>
          <p:cNvSpPr txBox="1">
            <a:spLocks/>
          </p:cNvSpPr>
          <p:nvPr/>
        </p:nvSpPr>
        <p:spPr>
          <a:xfrm>
            <a:off x="1043492" y="3010347"/>
            <a:ext cx="6777317" cy="990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solidFill>
                  <a:srgbClr val="FF0000"/>
                </a:solidFill>
              </a:rPr>
              <a:t>Is this a financing, investing , or operating activity.</a:t>
            </a:r>
          </a:p>
          <a:p>
            <a:pPr marL="68580" indent="0">
              <a:buFont typeface="Wingdings 2" pitchFamily="18" charset="2"/>
              <a:buNone/>
            </a:pPr>
            <a:endParaRPr lang="en-US" dirty="0" smtClean="0">
              <a:solidFill>
                <a:srgbClr val="FF0000"/>
              </a:solidFill>
            </a:endParaRPr>
          </a:p>
          <a:p>
            <a:endParaRPr lang="en-US" dirty="0" smtClean="0">
              <a:solidFill>
                <a:srgbClr val="FF0000"/>
              </a:solidFill>
            </a:endParaRPr>
          </a:p>
          <a:p>
            <a:pPr marL="68580" indent="0">
              <a:buFont typeface="Wingdings 2" pitchFamily="18" charset="2"/>
              <a:buNone/>
            </a:pPr>
            <a:endParaRPr lang="en-US" dirty="0" smtClean="0">
              <a:solidFill>
                <a:srgbClr val="FF0000"/>
              </a:solidFill>
            </a:endParaRPr>
          </a:p>
          <a:p>
            <a:pPr marL="68580" indent="0">
              <a:buFont typeface="Wingdings 2" pitchFamily="18" charset="2"/>
              <a:buNone/>
            </a:pPr>
            <a:endParaRPr lang="en-US" dirty="0">
              <a:solidFill>
                <a:srgbClr val="FF0000"/>
              </a:solidFill>
            </a:endParaRPr>
          </a:p>
        </p:txBody>
      </p:sp>
      <p:sp>
        <p:nvSpPr>
          <p:cNvPr id="5" name="Content Placeholder 2"/>
          <p:cNvSpPr txBox="1">
            <a:spLocks/>
          </p:cNvSpPr>
          <p:nvPr/>
        </p:nvSpPr>
        <p:spPr>
          <a:xfrm>
            <a:off x="1025409" y="4267200"/>
            <a:ext cx="6777317" cy="12192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solidFill>
                  <a:srgbClr val="0070C0"/>
                </a:solidFill>
              </a:rPr>
              <a:t>Restructure:</a:t>
            </a:r>
          </a:p>
          <a:p>
            <a:pPr marL="68580" indent="0">
              <a:buFont typeface="Wingdings 2" pitchFamily="18" charset="2"/>
              <a:buNone/>
            </a:pPr>
            <a:r>
              <a:rPr lang="en-US" dirty="0" smtClean="0">
                <a:solidFill>
                  <a:srgbClr val="0070C0"/>
                </a:solidFill>
              </a:rPr>
              <a:t>The business acquires $10,000 cash from the issue of common stock.</a:t>
            </a:r>
          </a:p>
          <a:p>
            <a:pPr marL="68580" indent="0">
              <a:buFont typeface="Wingdings 2" pitchFamily="18" charset="2"/>
              <a:buNone/>
            </a:pPr>
            <a:endParaRPr lang="en-US" dirty="0" smtClean="0">
              <a:solidFill>
                <a:srgbClr val="0070C0"/>
              </a:solidFill>
            </a:endParaRPr>
          </a:p>
          <a:p>
            <a:pPr marL="68580" indent="0">
              <a:buFont typeface="Wingdings 2" pitchFamily="18" charset="2"/>
              <a:buNone/>
            </a:pPr>
            <a:endParaRPr lang="en-US" dirty="0" smtClean="0">
              <a:solidFill>
                <a:srgbClr val="0070C0"/>
              </a:solidFill>
            </a:endParaRPr>
          </a:p>
          <a:p>
            <a:endParaRPr lang="en-US" dirty="0" smtClean="0">
              <a:solidFill>
                <a:srgbClr val="0070C0"/>
              </a:solidFill>
            </a:endParaRPr>
          </a:p>
          <a:p>
            <a:pPr marL="68580" indent="0">
              <a:buFont typeface="Wingdings 2" pitchFamily="18" charset="2"/>
              <a:buNone/>
            </a:pPr>
            <a:endParaRPr lang="en-US" dirty="0" smtClean="0">
              <a:solidFill>
                <a:srgbClr val="0070C0"/>
              </a:solidFill>
            </a:endParaRPr>
          </a:p>
          <a:p>
            <a:pPr marL="68580" indent="0">
              <a:buFont typeface="Wingdings 2" pitchFamily="18" charset="2"/>
              <a:buNone/>
            </a:pPr>
            <a:endParaRPr lang="en-US" dirty="0">
              <a:solidFill>
                <a:srgbClr val="0070C0"/>
              </a:solidFill>
            </a:endParaRPr>
          </a:p>
        </p:txBody>
      </p:sp>
    </p:spTree>
    <p:extLst>
      <p:ext uri="{BB962C8B-B14F-4D97-AF65-F5344CB8AC3E}">
        <p14:creationId xmlns:p14="http://schemas.microsoft.com/office/powerpoint/2010/main" val="31822408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Entity Concept</a:t>
            </a:r>
            <a:endParaRPr lang="en-US" dirty="0"/>
          </a:p>
        </p:txBody>
      </p:sp>
      <p:sp>
        <p:nvSpPr>
          <p:cNvPr id="3" name="Content Placeholder 2"/>
          <p:cNvSpPr>
            <a:spLocks noGrp="1"/>
          </p:cNvSpPr>
          <p:nvPr>
            <p:ph idx="1"/>
          </p:nvPr>
        </p:nvSpPr>
        <p:spPr/>
        <p:txBody>
          <a:bodyPr/>
          <a:lstStyle/>
          <a:p>
            <a:pPr marL="68580" indent="0">
              <a:buNone/>
            </a:pPr>
            <a:r>
              <a:rPr lang="en-US" b="1" dirty="0">
                <a:solidFill>
                  <a:srgbClr val="0070C0"/>
                </a:solidFill>
              </a:rPr>
              <a:t>Customers incurred $200 of </a:t>
            </a:r>
            <a:r>
              <a:rPr lang="en-US" b="1" dirty="0" smtClean="0">
                <a:solidFill>
                  <a:srgbClr val="0070C0"/>
                </a:solidFill>
              </a:rPr>
              <a:t>cash expenses from the business. </a:t>
            </a:r>
          </a:p>
          <a:p>
            <a:pPr marL="68580" indent="0">
              <a:buNone/>
            </a:pPr>
            <a:endParaRPr lang="en-US" dirty="0"/>
          </a:p>
          <a:p>
            <a:pPr marL="68580" indent="0">
              <a:buNone/>
            </a:pPr>
            <a:r>
              <a:rPr lang="en-US" dirty="0" smtClean="0"/>
              <a:t>Cash                                            200</a:t>
            </a:r>
          </a:p>
          <a:p>
            <a:pPr marL="68580" indent="0">
              <a:buNone/>
            </a:pPr>
            <a:r>
              <a:rPr lang="en-US" dirty="0" smtClean="0"/>
              <a:t>     Revenue					200</a:t>
            </a:r>
          </a:p>
          <a:p>
            <a:endParaRPr lang="en-US" dirty="0"/>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27957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Comes </a:t>
            </a:r>
            <a:r>
              <a:rPr lang="en-US" dirty="0"/>
              <a:t>F</a:t>
            </a:r>
            <a:r>
              <a:rPr lang="en-US" dirty="0" smtClean="0"/>
              <a:t>irst? Financial Statements or Transactions</a:t>
            </a:r>
            <a:endParaRPr lang="en-US" dirty="0"/>
          </a:p>
        </p:txBody>
      </p:sp>
      <p:graphicFrame>
        <p:nvGraphicFramePr>
          <p:cNvPr id="6" name="Object 1027"/>
          <p:cNvGraphicFramePr>
            <a:graphicFrameLocks noGrp="1" noChangeAspect="1"/>
          </p:cNvGraphicFramePr>
          <p:nvPr>
            <p:ph idx="1"/>
          </p:nvPr>
        </p:nvGraphicFramePr>
        <p:xfrm>
          <a:off x="3616092" y="2324100"/>
          <a:ext cx="1630829" cy="3508375"/>
        </p:xfrm>
        <a:graphic>
          <a:graphicData uri="http://schemas.openxmlformats.org/presentationml/2006/ole">
            <mc:AlternateContent xmlns:mc="http://schemas.openxmlformats.org/markup-compatibility/2006">
              <mc:Choice xmlns:v="urn:schemas-microsoft-com:vml" Requires="v">
                <p:oleObj spid="_x0000_s2058" name="Clip" r:id="rId4" imgW="1857600" imgH="3995640" progId="MS_ClipArt_Gallery.2">
                  <p:embed/>
                </p:oleObj>
              </mc:Choice>
              <mc:Fallback>
                <p:oleObj name="Clip" r:id="rId4" imgW="1857600" imgH="39956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092" y="2324100"/>
                        <a:ext cx="1630829" cy="350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29780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567110" cy="1143000"/>
          </a:xfrm>
        </p:spPr>
        <p:txBody>
          <a:bodyPr>
            <a:noAutofit/>
          </a:bodyPr>
          <a:lstStyle/>
          <a:p>
            <a:r>
              <a:rPr lang="en-US" sz="3600" dirty="0" smtClean="0"/>
              <a:t>Begin with Accounting Equation</a:t>
            </a:r>
            <a:endParaRPr lang="en-US" sz="3600" dirty="0"/>
          </a:p>
        </p:txBody>
      </p:sp>
      <p:sp>
        <p:nvSpPr>
          <p:cNvPr id="3" name="Content Placeholder 2"/>
          <p:cNvSpPr>
            <a:spLocks noGrp="1"/>
          </p:cNvSpPr>
          <p:nvPr>
            <p:ph idx="1"/>
          </p:nvPr>
        </p:nvSpPr>
        <p:spPr>
          <a:xfrm>
            <a:off x="1034449" y="2895601"/>
            <a:ext cx="7414708" cy="685799"/>
          </a:xfrm>
        </p:spPr>
        <p:txBody>
          <a:bodyPr>
            <a:normAutofit/>
          </a:bodyPr>
          <a:lstStyle/>
          <a:p>
            <a:r>
              <a:rPr lang="en-US" sz="2000" dirty="0" smtClean="0"/>
              <a:t>Assets = Liabilities + Common Stock + Retained Earnings</a:t>
            </a:r>
            <a:endParaRPr lang="en-US" sz="2000" dirty="0"/>
          </a:p>
        </p:txBody>
      </p:sp>
    </p:spTree>
    <p:extLst>
      <p:ext uri="{BB962C8B-B14F-4D97-AF65-F5344CB8AC3E}">
        <p14:creationId xmlns:p14="http://schemas.microsoft.com/office/powerpoint/2010/main" val="421496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89" y="2323652"/>
            <a:ext cx="6777319" cy="1714948"/>
          </a:xfrm>
          <a:prstGeom prst="rect">
            <a:avLst/>
          </a:prstGeom>
        </p:spPr>
      </p:pic>
    </p:spTree>
    <p:extLst>
      <p:ext uri="{BB962C8B-B14F-4D97-AF65-F5344CB8AC3E}">
        <p14:creationId xmlns:p14="http://schemas.microsoft.com/office/powerpoint/2010/main" val="82790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Problem</a:t>
            </a:r>
            <a:endParaRPr lang="en-US" dirty="0"/>
          </a:p>
        </p:txBody>
      </p:sp>
      <p:sp>
        <p:nvSpPr>
          <p:cNvPr id="3" name="Content Placeholder 2"/>
          <p:cNvSpPr>
            <a:spLocks noGrp="1"/>
          </p:cNvSpPr>
          <p:nvPr>
            <p:ph idx="1"/>
          </p:nvPr>
        </p:nvSpPr>
        <p:spPr>
          <a:xfrm>
            <a:off x="1043492" y="2323653"/>
            <a:ext cx="6777317" cy="1105348"/>
          </a:xfrm>
        </p:spPr>
        <p:txBody>
          <a:bodyPr/>
          <a:lstStyle/>
          <a:p>
            <a:r>
              <a:rPr lang="en-US" altLang="en-US" b="1" dirty="0">
                <a:latin typeface="Arial" panose="020B0604020202020204" pitchFamily="34" charset="0"/>
              </a:rPr>
              <a:t>Rustic Camp Sites </a:t>
            </a:r>
          </a:p>
          <a:p>
            <a:endParaRPr lang="en-US" dirty="0"/>
          </a:p>
        </p:txBody>
      </p:sp>
      <p:pic>
        <p:nvPicPr>
          <p:cNvPr id="4" name="Picture 9" descr="j0351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76600"/>
            <a:ext cx="33528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9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91400" cy="990600"/>
          </a:xfrm>
        </p:spPr>
        <p:txBody>
          <a:bodyPr>
            <a:normAutofit/>
          </a:bodyPr>
          <a:lstStyle/>
          <a:p>
            <a:r>
              <a:rPr lang="en-US" sz="3200" b="1" dirty="0" smtClean="0"/>
              <a:t>Business Events for Rustic Camp Sites</a:t>
            </a:r>
            <a:endParaRPr lang="en-US" sz="3200" b="1" dirty="0"/>
          </a:p>
        </p:txBody>
      </p:sp>
      <p:graphicFrame>
        <p:nvGraphicFramePr>
          <p:cNvPr id="4" name="Content Placeholder 3"/>
          <p:cNvGraphicFramePr>
            <a:graphicFrameLocks noGrp="1"/>
          </p:cNvGraphicFramePr>
          <p:nvPr>
            <p:ph idx="1"/>
            <p:extLst/>
          </p:nvPr>
        </p:nvGraphicFramePr>
        <p:xfrm>
          <a:off x="609600" y="1752600"/>
          <a:ext cx="7924800" cy="4027564"/>
        </p:xfrm>
        <a:graphic>
          <a:graphicData uri="http://schemas.openxmlformats.org/drawingml/2006/table">
            <a:tbl>
              <a:tblPr firstRow="1" firstCol="1" lastRow="1" lastCol="1" bandRow="1" bandCol="1">
                <a:tableStyleId>{5C22544A-7EE6-4342-B048-85BDC9FD1C3A}</a:tableStyleId>
              </a:tblPr>
              <a:tblGrid>
                <a:gridCol w="7924800"/>
              </a:tblGrid>
              <a:tr h="512380">
                <a:tc>
                  <a:txBody>
                    <a:bodyPr/>
                    <a:lstStyle/>
                    <a:p>
                      <a:pPr marL="342900" marR="0" indent="-342900" algn="just">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Transactions for Rustic Camp Sites (RCS).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735724">
                <a:tc>
                  <a:txBody>
                    <a:bodyPr/>
                    <a:lstStyle/>
                    <a:p>
                      <a:pPr marL="342900" marR="0" indent="-342900" algn="l">
                        <a:lnSpc>
                          <a:spcPct val="10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1.	RCS acquired $120,000 cash from the issue of common stock.</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12380">
                <a:tc>
                  <a:txBody>
                    <a:bodyPr/>
                    <a:lstStyle/>
                    <a:p>
                      <a:pPr marL="342900" marR="0" indent="-342900" algn="just">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2.	RCS borrowed $400,000 cash.</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12380">
                <a:tc>
                  <a:txBody>
                    <a:bodyPr/>
                    <a:lstStyle/>
                    <a:p>
                      <a:pPr marL="342900" marR="0" indent="-342900" algn="l">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3.	RCS paid cash to purchase $500,000 of land.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12380">
                <a:tc>
                  <a:txBody>
                    <a:bodyPr/>
                    <a:lstStyle/>
                    <a:p>
                      <a:pPr marL="342900" marR="0" indent="-342900" algn="just">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4.	RCS earned $85,000 of cash revenue.</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12380">
                <a:tc>
                  <a:txBody>
                    <a:bodyPr/>
                    <a:lstStyle/>
                    <a:p>
                      <a:pPr marL="342900" marR="0" indent="-342900" algn="just">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5.	RCS paid $50,000 for cash expenses.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12380">
                <a:tc>
                  <a:txBody>
                    <a:bodyPr/>
                    <a:lstStyle/>
                    <a:p>
                      <a:pPr marL="342900" marR="0" indent="-342900" algn="just">
                        <a:lnSpc>
                          <a:spcPct val="150000"/>
                        </a:lnSpc>
                        <a:spcBef>
                          <a:spcPts val="0"/>
                        </a:spcBef>
                        <a:spcAft>
                          <a:spcPts val="0"/>
                        </a:spcAft>
                        <a:tabLst>
                          <a:tab pos="304800" algn="l"/>
                          <a:tab pos="5715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6.	RCS made a $4,000 cash dividend to the owners.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79810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24679" t="25371" r="26442" b="41847"/>
          <a:stretch/>
        </p:blipFill>
        <p:spPr bwMode="auto">
          <a:xfrm>
            <a:off x="1752600" y="1676400"/>
            <a:ext cx="6019799"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95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75" y="914400"/>
            <a:ext cx="7024744" cy="722864"/>
          </a:xfrm>
        </p:spPr>
        <p:txBody>
          <a:bodyPr>
            <a:normAutofit fontScale="90000"/>
          </a:bodyPr>
          <a:lstStyle/>
          <a:p>
            <a:r>
              <a:rPr lang="en-US" b="1" dirty="0" smtClean="0"/>
              <a:t>Prepare Financial Statements</a:t>
            </a:r>
            <a:endParaRPr lang="en-US" b="1" dirty="0"/>
          </a:p>
        </p:txBody>
      </p:sp>
      <p:sp>
        <p:nvSpPr>
          <p:cNvPr id="3" name="Content Placeholder 2"/>
          <p:cNvSpPr>
            <a:spLocks noGrp="1"/>
          </p:cNvSpPr>
          <p:nvPr>
            <p:ph idx="1"/>
          </p:nvPr>
        </p:nvSpPr>
        <p:spPr/>
        <p:txBody>
          <a:bodyPr/>
          <a:lstStyle/>
          <a:p>
            <a:pPr marL="68580" indent="0">
              <a:buNone/>
            </a:pPr>
            <a:r>
              <a:rPr lang="en-US" dirty="0" smtClean="0"/>
              <a:t>       </a:t>
            </a:r>
            <a:r>
              <a:rPr lang="en-US" sz="3200" dirty="0" smtClean="0"/>
              <a:t>Income Statement</a:t>
            </a:r>
          </a:p>
          <a:p>
            <a:pPr marL="68580" indent="0">
              <a:buNone/>
            </a:pPr>
            <a:endParaRPr lang="en-US" sz="800" dirty="0" smtClean="0"/>
          </a:p>
          <a:p>
            <a:pPr marL="68580" indent="0">
              <a:lnSpc>
                <a:spcPct val="150000"/>
              </a:lnSpc>
              <a:buNone/>
            </a:pPr>
            <a:r>
              <a:rPr lang="en-US" dirty="0" smtClean="0"/>
              <a:t>Revenue (increase in assets)</a:t>
            </a:r>
          </a:p>
          <a:p>
            <a:pPr marL="68580" indent="0">
              <a:lnSpc>
                <a:spcPct val="150000"/>
              </a:lnSpc>
              <a:buNone/>
            </a:pPr>
            <a:r>
              <a:rPr lang="en-US" dirty="0" smtClean="0"/>
              <a:t>Minus Expenses (decreases in assets)</a:t>
            </a:r>
          </a:p>
          <a:p>
            <a:pPr marL="68580" indent="0">
              <a:lnSpc>
                <a:spcPct val="150000"/>
              </a:lnSpc>
              <a:buNone/>
            </a:pPr>
            <a:r>
              <a:rPr lang="en-US" dirty="0" smtClean="0"/>
              <a:t>Equals Net Income (increase in wealth)</a:t>
            </a:r>
          </a:p>
          <a:p>
            <a:pPr marL="68580" indent="0">
              <a:lnSpc>
                <a:spcPct val="150000"/>
              </a:lnSpc>
              <a:buNone/>
            </a:pPr>
            <a:r>
              <a:rPr lang="en-US" dirty="0" smtClean="0"/>
              <a:t>   </a:t>
            </a:r>
            <a:endParaRPr lang="en-US" dirty="0"/>
          </a:p>
        </p:txBody>
      </p:sp>
    </p:spTree>
    <p:extLst>
      <p:ext uri="{BB962C8B-B14F-4D97-AF65-F5344CB8AC3E}">
        <p14:creationId xmlns:p14="http://schemas.microsoft.com/office/powerpoint/2010/main" val="4194803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75" y="914400"/>
            <a:ext cx="7024744" cy="722864"/>
          </a:xfrm>
        </p:spPr>
        <p:txBody>
          <a:bodyPr>
            <a:normAutofit fontScale="90000"/>
          </a:bodyPr>
          <a:lstStyle/>
          <a:p>
            <a:r>
              <a:rPr lang="en-US" b="1" dirty="0" smtClean="0"/>
              <a:t>Prepare Financial Statements</a:t>
            </a:r>
            <a:endParaRPr lang="en-US" b="1" dirty="0"/>
          </a:p>
        </p:txBody>
      </p:sp>
      <p:sp>
        <p:nvSpPr>
          <p:cNvPr id="3" name="Content Placeholder 2"/>
          <p:cNvSpPr>
            <a:spLocks noGrp="1"/>
          </p:cNvSpPr>
          <p:nvPr>
            <p:ph idx="1"/>
          </p:nvPr>
        </p:nvSpPr>
        <p:spPr/>
        <p:txBody>
          <a:bodyPr/>
          <a:lstStyle/>
          <a:p>
            <a:pPr marL="68580" indent="0">
              <a:buNone/>
            </a:pPr>
            <a:r>
              <a:rPr lang="en-US" dirty="0" smtClean="0"/>
              <a:t>       </a:t>
            </a:r>
            <a:r>
              <a:rPr lang="en-US" sz="3200" dirty="0" smtClean="0"/>
              <a:t>Statement of Cash Flows</a:t>
            </a:r>
          </a:p>
          <a:p>
            <a:pPr marL="68580" indent="0">
              <a:buNone/>
            </a:pPr>
            <a:endParaRPr lang="en-US" sz="800" dirty="0" smtClean="0"/>
          </a:p>
          <a:p>
            <a:pPr marL="68580" indent="0">
              <a:lnSpc>
                <a:spcPct val="150000"/>
              </a:lnSpc>
              <a:buNone/>
            </a:pPr>
            <a:r>
              <a:rPr lang="en-US" dirty="0" smtClean="0"/>
              <a:t>Operating Activities</a:t>
            </a:r>
          </a:p>
          <a:p>
            <a:pPr marL="68580" indent="0">
              <a:lnSpc>
                <a:spcPct val="150000"/>
              </a:lnSpc>
              <a:buNone/>
            </a:pPr>
            <a:r>
              <a:rPr lang="en-US" dirty="0" smtClean="0"/>
              <a:t>Investing Activities</a:t>
            </a:r>
          </a:p>
          <a:p>
            <a:pPr marL="68580" indent="0">
              <a:lnSpc>
                <a:spcPct val="150000"/>
              </a:lnSpc>
              <a:buNone/>
            </a:pPr>
            <a:r>
              <a:rPr lang="en-US" dirty="0" smtClean="0"/>
              <a:t>Financing Activities</a:t>
            </a:r>
          </a:p>
          <a:p>
            <a:pPr marL="68580" indent="0">
              <a:lnSpc>
                <a:spcPct val="150000"/>
              </a:lnSpc>
              <a:buNone/>
            </a:pPr>
            <a:r>
              <a:rPr lang="en-US" dirty="0" smtClean="0"/>
              <a:t>   Change in Cash</a:t>
            </a:r>
            <a:endParaRPr lang="en-US" dirty="0"/>
          </a:p>
        </p:txBody>
      </p:sp>
    </p:spTree>
    <p:extLst>
      <p:ext uri="{BB962C8B-B14F-4D97-AF65-F5344CB8AC3E}">
        <p14:creationId xmlns:p14="http://schemas.microsoft.com/office/powerpoint/2010/main" val="2113845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467600" cy="3962400"/>
          </a:xfrm>
        </p:spPr>
        <p:txBody>
          <a:bodyPr>
            <a:normAutofit fontScale="90000"/>
          </a:bodyPr>
          <a:lstStyle/>
          <a:p>
            <a:r>
              <a:rPr lang="en-US" dirty="0" smtClean="0"/>
              <a:t>Moving forward our primary objective is to teach students to think like a business professional. More specifically the students needs to </a:t>
            </a:r>
            <a:r>
              <a:rPr lang="en-US" b="1" i="1" dirty="0" smtClean="0"/>
              <a:t>know how business events affect financial statements.</a:t>
            </a:r>
            <a:endParaRPr lang="en-US" b="1" i="1" dirty="0"/>
          </a:p>
        </p:txBody>
      </p:sp>
    </p:spTree>
    <p:extLst>
      <p:ext uri="{BB962C8B-B14F-4D97-AF65-F5344CB8AC3E}">
        <p14:creationId xmlns:p14="http://schemas.microsoft.com/office/powerpoint/2010/main" val="811898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906" y="838200"/>
            <a:ext cx="7024744" cy="875264"/>
          </a:xfrm>
        </p:spPr>
        <p:txBody>
          <a:bodyPr/>
          <a:lstStyle/>
          <a:p>
            <a:r>
              <a:rPr lang="en-US" b="1" dirty="0" smtClean="0"/>
              <a:t>Financial Statements Model</a:t>
            </a:r>
            <a:endParaRPr lang="en-US" b="1" dirty="0"/>
          </a:p>
        </p:txBody>
      </p:sp>
      <p:sp>
        <p:nvSpPr>
          <p:cNvPr id="3" name="Content Placeholder 2"/>
          <p:cNvSpPr>
            <a:spLocks noGrp="1"/>
          </p:cNvSpPr>
          <p:nvPr>
            <p:ph idx="1"/>
          </p:nvPr>
        </p:nvSpPr>
        <p:spPr>
          <a:xfrm>
            <a:off x="685800" y="2323653"/>
            <a:ext cx="7696200" cy="724348"/>
          </a:xfrm>
        </p:spPr>
        <p:txBody>
          <a:bodyPr/>
          <a:lstStyle/>
          <a:p>
            <a:pPr marL="68580" indent="0">
              <a:buNone/>
            </a:pPr>
            <a:r>
              <a:rPr lang="en-US" b="1" dirty="0" smtClean="0">
                <a:solidFill>
                  <a:srgbClr val="0070C0"/>
                </a:solidFill>
              </a:rPr>
              <a:t>Assets = </a:t>
            </a:r>
            <a:r>
              <a:rPr lang="en-US" b="1" dirty="0" err="1" smtClean="0">
                <a:solidFill>
                  <a:srgbClr val="0070C0"/>
                </a:solidFill>
              </a:rPr>
              <a:t>Liab</a:t>
            </a:r>
            <a:r>
              <a:rPr lang="en-US" b="1" dirty="0" smtClean="0">
                <a:solidFill>
                  <a:srgbClr val="0070C0"/>
                </a:solidFill>
              </a:rPr>
              <a:t> + Equity</a:t>
            </a:r>
            <a:r>
              <a:rPr lang="en-US" b="1" dirty="0" smtClean="0"/>
              <a:t>    </a:t>
            </a:r>
            <a:r>
              <a:rPr lang="en-US" b="1" dirty="0" smtClean="0">
                <a:solidFill>
                  <a:srgbClr val="FF0000"/>
                </a:solidFill>
              </a:rPr>
              <a:t>Rev – </a:t>
            </a:r>
            <a:r>
              <a:rPr lang="en-US" b="1" dirty="0" err="1" smtClean="0">
                <a:solidFill>
                  <a:srgbClr val="FF0000"/>
                </a:solidFill>
              </a:rPr>
              <a:t>Exp</a:t>
            </a:r>
            <a:r>
              <a:rPr lang="en-US" b="1" dirty="0" smtClean="0">
                <a:solidFill>
                  <a:srgbClr val="FF0000"/>
                </a:solidFill>
              </a:rPr>
              <a:t> = N </a:t>
            </a:r>
            <a:r>
              <a:rPr lang="en-US" b="1" dirty="0" err="1" smtClean="0">
                <a:solidFill>
                  <a:srgbClr val="FF0000"/>
                </a:solidFill>
              </a:rPr>
              <a:t>Inc</a:t>
            </a:r>
            <a:r>
              <a:rPr lang="en-US" b="1" dirty="0" smtClean="0"/>
              <a:t>     </a:t>
            </a:r>
            <a:r>
              <a:rPr lang="en-US" b="1" dirty="0" smtClean="0">
                <a:solidFill>
                  <a:schemeClr val="bg2">
                    <a:lumMod val="50000"/>
                  </a:schemeClr>
                </a:solidFill>
              </a:rPr>
              <a:t>Cash</a:t>
            </a:r>
            <a:endParaRPr lang="en-US" b="1" dirty="0">
              <a:solidFill>
                <a:schemeClr val="bg2">
                  <a:lumMod val="50000"/>
                </a:schemeClr>
              </a:solidFill>
            </a:endParaRPr>
          </a:p>
        </p:txBody>
      </p:sp>
      <p:sp>
        <p:nvSpPr>
          <p:cNvPr id="6" name="Line 3"/>
          <p:cNvSpPr>
            <a:spLocks noChangeShapeType="1"/>
          </p:cNvSpPr>
          <p:nvPr/>
        </p:nvSpPr>
        <p:spPr bwMode="auto">
          <a:xfrm>
            <a:off x="4114800" y="1941361"/>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p:cNvSpPr>
            <a:spLocks noChangeShapeType="1"/>
          </p:cNvSpPr>
          <p:nvPr/>
        </p:nvSpPr>
        <p:spPr bwMode="auto">
          <a:xfrm>
            <a:off x="7010400" y="1941361"/>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1104194" y="3480746"/>
            <a:ext cx="7239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71500" algn="l"/>
              </a:tabLst>
              <a:defRPr sz="2400">
                <a:solidFill>
                  <a:schemeClr val="tx1"/>
                </a:solidFill>
                <a:latin typeface="Times New Roman" panose="02020603050405020304" pitchFamily="18" charset="0"/>
              </a:defRPr>
            </a:lvl1pPr>
            <a:lvl2pPr eaLnBrk="0" hangingPunct="0">
              <a:tabLst>
                <a:tab pos="571500" algn="l"/>
              </a:tabLst>
              <a:defRPr sz="2400">
                <a:solidFill>
                  <a:schemeClr val="tx1"/>
                </a:solidFill>
                <a:latin typeface="Times New Roman" panose="02020603050405020304" pitchFamily="18" charset="0"/>
              </a:defRPr>
            </a:lvl2pPr>
            <a:lvl3pPr eaLnBrk="0" hangingPunct="0">
              <a:tabLst>
                <a:tab pos="571500" algn="l"/>
              </a:tabLst>
              <a:defRPr sz="2400">
                <a:solidFill>
                  <a:schemeClr val="tx1"/>
                </a:solidFill>
                <a:latin typeface="Times New Roman" panose="02020603050405020304" pitchFamily="18" charset="0"/>
              </a:defRPr>
            </a:lvl3pPr>
            <a:lvl4pPr eaLnBrk="0" hangingPunct="0">
              <a:tabLst>
                <a:tab pos="571500" algn="l"/>
              </a:tabLst>
              <a:defRPr sz="2400">
                <a:solidFill>
                  <a:schemeClr val="tx1"/>
                </a:solidFill>
                <a:latin typeface="Times New Roman" panose="02020603050405020304" pitchFamily="18" charset="0"/>
              </a:defRPr>
            </a:lvl4pPr>
            <a:lvl5pPr eaLnBrk="0" hangingPunct="0">
              <a:tabLst>
                <a:tab pos="5715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9pPr>
          </a:lstStyle>
          <a:p>
            <a:pPr>
              <a:spcBef>
                <a:spcPct val="50000"/>
              </a:spcBef>
            </a:pPr>
            <a:r>
              <a:rPr lang="en-US" altLang="en-US" sz="2000" b="1" dirty="0">
                <a:latin typeface="Arial" panose="020B0604020202020204" pitchFamily="34" charset="0"/>
              </a:rPr>
              <a:t>1.	Emphasis is on how events affect statements 		rather than how they are recorded (i.e., T-accounts 	and journal entries).</a:t>
            </a:r>
          </a:p>
          <a:p>
            <a:pPr>
              <a:spcBef>
                <a:spcPct val="50000"/>
              </a:spcBef>
            </a:pPr>
            <a:r>
              <a:rPr lang="en-US" altLang="en-US" sz="2000" b="1" dirty="0">
                <a:latin typeface="Arial" panose="020B0604020202020204" pitchFamily="34" charset="0"/>
              </a:rPr>
              <a:t>2.	Events are analyzed individually instead of 		cumulatively.</a:t>
            </a:r>
          </a:p>
        </p:txBody>
      </p:sp>
    </p:spTree>
    <p:extLst>
      <p:ext uri="{BB962C8B-B14F-4D97-AF65-F5344CB8AC3E}">
        <p14:creationId xmlns:p14="http://schemas.microsoft.com/office/powerpoint/2010/main" val="432018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1371600" y="838200"/>
            <a:ext cx="67881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4500" b="1" dirty="0">
                <a:solidFill>
                  <a:schemeClr val="tx2"/>
                </a:solidFill>
                <a:effectLst>
                  <a:outerShdw blurRad="38100" dist="38100" dir="2700000" algn="tl">
                    <a:srgbClr val="000000"/>
                  </a:outerShdw>
                </a:effectLst>
                <a:latin typeface="Arial" panose="020B0604020202020204" pitchFamily="34" charset="0"/>
              </a:rPr>
              <a:t>Introduction to Accruals</a:t>
            </a:r>
            <a:endParaRPr lang="en-US" altLang="en-US" sz="2800" b="1" dirty="0">
              <a:solidFill>
                <a:schemeClr val="tx2"/>
              </a:solidFill>
              <a:effectLst>
                <a:outerShdw blurRad="38100" dist="38100" dir="2700000" algn="tl">
                  <a:srgbClr val="000000"/>
                </a:outerShdw>
              </a:effectLst>
              <a:latin typeface="Arial" panose="020B0604020202020204" pitchFamily="34" charset="0"/>
            </a:endParaRPr>
          </a:p>
        </p:txBody>
      </p:sp>
      <p:sp>
        <p:nvSpPr>
          <p:cNvPr id="378886" name="Text Box 6"/>
          <p:cNvSpPr txBox="1">
            <a:spLocks noChangeArrowheads="1"/>
          </p:cNvSpPr>
          <p:nvPr/>
        </p:nvSpPr>
        <p:spPr bwMode="auto">
          <a:xfrm>
            <a:off x="1295400" y="2286000"/>
            <a:ext cx="68580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571500"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Allegro Marketing Services provided $78,000 of services to its customers during </a:t>
            </a:r>
            <a:r>
              <a:rPr lang="en-US" altLang="en-US" b="1" dirty="0" smtClean="0"/>
              <a:t>2015.  </a:t>
            </a:r>
            <a:r>
              <a:rPr lang="en-US" altLang="en-US" b="1" dirty="0"/>
              <a:t>Also, during </a:t>
            </a:r>
            <a:r>
              <a:rPr lang="en-US" altLang="en-US" b="1" dirty="0" smtClean="0"/>
              <a:t>2015 </a:t>
            </a:r>
            <a:r>
              <a:rPr lang="en-US" altLang="en-US" b="1" dirty="0"/>
              <a:t>Allegro </a:t>
            </a:r>
            <a:r>
              <a:rPr lang="en-US" altLang="en-US" b="1" dirty="0" smtClean="0"/>
              <a:t>collected </a:t>
            </a:r>
            <a:r>
              <a:rPr lang="en-US" altLang="en-US" b="1" dirty="0"/>
              <a:t>$64,000 in cash from </a:t>
            </a:r>
            <a:r>
              <a:rPr lang="en-US" altLang="en-US" b="1" dirty="0" smtClean="0"/>
              <a:t>accounts receivable.</a:t>
            </a:r>
            <a:endParaRPr lang="en-US" altLang="en-US" b="1" dirty="0"/>
          </a:p>
        </p:txBody>
      </p:sp>
      <p:sp>
        <p:nvSpPr>
          <p:cNvPr id="378887" name="Text Box 7"/>
          <p:cNvSpPr txBox="1">
            <a:spLocks noChangeArrowheads="1"/>
          </p:cNvSpPr>
          <p:nvPr/>
        </p:nvSpPr>
        <p:spPr bwMode="auto">
          <a:xfrm>
            <a:off x="1371600" y="4525585"/>
            <a:ext cx="64770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chemeClr val="folHlink"/>
                </a:solidFill>
                <a:latin typeface="Arial" panose="020B0604020202020204" pitchFamily="34" charset="0"/>
              </a:rPr>
              <a:t>Required:  </a:t>
            </a:r>
            <a:r>
              <a:rPr lang="en-US" altLang="en-US" sz="2400" b="1" dirty="0" smtClean="0">
                <a:solidFill>
                  <a:schemeClr val="folHlink"/>
                </a:solidFill>
                <a:latin typeface="Arial" panose="020B0604020202020204" pitchFamily="34" charset="0"/>
              </a:rPr>
              <a:t>Record these two events in a financial statements model.</a:t>
            </a:r>
            <a:endParaRPr lang="en-US" altLang="en-US" sz="2400" b="1" dirty="0">
              <a:solidFill>
                <a:schemeClr val="folHlink"/>
              </a:solidFill>
              <a:latin typeface="Arial" panose="020B0604020202020204" pitchFamily="34" charset="0"/>
            </a:endParaRPr>
          </a:p>
        </p:txBody>
      </p:sp>
    </p:spTree>
    <p:extLst>
      <p:ext uri="{BB962C8B-B14F-4D97-AF65-F5344CB8AC3E}">
        <p14:creationId xmlns:p14="http://schemas.microsoft.com/office/powerpoint/2010/main" val="2252030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609600" y="838200"/>
            <a:ext cx="7710487"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4500" b="1" dirty="0">
                <a:solidFill>
                  <a:schemeClr val="bg2">
                    <a:lumMod val="75000"/>
                  </a:schemeClr>
                </a:solidFill>
                <a:effectLst>
                  <a:outerShdw blurRad="38100" dist="38100" dir="2700000" algn="tl">
                    <a:srgbClr val="000000"/>
                  </a:outerShdw>
                </a:effectLst>
                <a:latin typeface="Arial" panose="020B0604020202020204" pitchFamily="34" charset="0"/>
              </a:rPr>
              <a:t>Financial Statements Model</a:t>
            </a:r>
          </a:p>
          <a:p>
            <a:pPr eaLnBrk="0" hangingPunct="0"/>
            <a:r>
              <a:rPr lang="en-US" altLang="en-US" sz="2800" b="1" dirty="0">
                <a:solidFill>
                  <a:schemeClr val="tx2"/>
                </a:solidFill>
                <a:effectLst>
                  <a:outerShdw blurRad="38100" dist="38100" dir="2700000" algn="tl">
                    <a:srgbClr val="000000"/>
                  </a:outerShdw>
                </a:effectLst>
                <a:latin typeface="Arial" panose="020B0604020202020204" pitchFamily="34" charset="0"/>
              </a:rPr>
              <a:t>             </a:t>
            </a:r>
            <a:r>
              <a:rPr lang="en-US" altLang="en-US" sz="2800" b="1" dirty="0" smtClean="0">
                <a:solidFill>
                  <a:schemeClr val="tx2"/>
                </a:solidFill>
                <a:effectLst>
                  <a:outerShdw blurRad="38100" dist="38100" dir="2700000" algn="tl">
                    <a:srgbClr val="000000"/>
                  </a:outerShdw>
                </a:effectLst>
                <a:latin typeface="Arial" panose="020B0604020202020204" pitchFamily="34" charset="0"/>
              </a:rPr>
              <a:t>      (</a:t>
            </a:r>
            <a:r>
              <a:rPr lang="en-US" altLang="en-US" sz="2800" b="1" dirty="0">
                <a:solidFill>
                  <a:schemeClr val="tx2"/>
                </a:solidFill>
                <a:effectLst>
                  <a:outerShdw blurRad="38100" dist="38100" dir="2700000" algn="tl">
                    <a:srgbClr val="000000"/>
                  </a:outerShdw>
                </a:effectLst>
                <a:latin typeface="Arial" panose="020B0604020202020204" pitchFamily="34" charset="0"/>
              </a:rPr>
              <a:t>Accrual Accounting)</a:t>
            </a:r>
          </a:p>
        </p:txBody>
      </p:sp>
      <p:sp>
        <p:nvSpPr>
          <p:cNvPr id="301059" name="Line 3"/>
          <p:cNvSpPr>
            <a:spLocks noChangeShapeType="1"/>
          </p:cNvSpPr>
          <p:nvPr/>
        </p:nvSpPr>
        <p:spPr bwMode="auto">
          <a:xfrm>
            <a:off x="4800600" y="2514600"/>
            <a:ext cx="0" cy="1676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60" name="Line 4"/>
          <p:cNvSpPr>
            <a:spLocks noChangeShapeType="1"/>
          </p:cNvSpPr>
          <p:nvPr/>
        </p:nvSpPr>
        <p:spPr bwMode="auto">
          <a:xfrm>
            <a:off x="7543800" y="2514600"/>
            <a:ext cx="0" cy="1676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61" name="Rectangle 5"/>
          <p:cNvSpPr>
            <a:spLocks noChangeArrowheads="1"/>
          </p:cNvSpPr>
          <p:nvPr/>
        </p:nvSpPr>
        <p:spPr bwMode="auto">
          <a:xfrm>
            <a:off x="381000" y="2590800"/>
            <a:ext cx="8458200" cy="153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1pPr>
            <a:lvl2pPr eaLnBrk="0" hangingPunct="0">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2pPr>
            <a:lvl3pPr eaLnBrk="0" hangingPunct="0">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3pPr>
            <a:lvl4pPr eaLnBrk="0" hangingPunct="0">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4pPr>
            <a:lvl5pPr eaLnBrk="0" hangingPunct="0">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738188" algn="dec"/>
                <a:tab pos="1762125" algn="dec"/>
                <a:tab pos="2524125" algn="dec"/>
                <a:tab pos="3548063" algn="dec"/>
                <a:tab pos="4452938" algn="dec"/>
                <a:tab pos="5310188" algn="dec"/>
                <a:tab pos="6238875" algn="dec"/>
                <a:tab pos="7381875" algn="dec"/>
                <a:tab pos="8810625" algn="dec"/>
              </a:tabLst>
              <a:defRPr sz="2400">
                <a:solidFill>
                  <a:schemeClr val="tx1"/>
                </a:solidFill>
                <a:latin typeface="Times New Roman" panose="02020603050405020304" pitchFamily="18" charset="0"/>
              </a:defRPr>
            </a:lvl9pPr>
          </a:lstStyle>
          <a:p>
            <a:pPr>
              <a:spcBef>
                <a:spcPct val="50000"/>
              </a:spcBef>
            </a:pPr>
            <a:r>
              <a:rPr lang="en-US" altLang="en-US" sz="1700" b="1" dirty="0">
                <a:latin typeface="Arial" panose="020B0604020202020204" pitchFamily="34" charset="0"/>
              </a:rPr>
              <a:t>	</a:t>
            </a:r>
            <a:r>
              <a:rPr lang="en-US" altLang="en-US" sz="1700" b="1" dirty="0" smtClean="0">
                <a:latin typeface="Arial" panose="020B0604020202020204" pitchFamily="34" charset="0"/>
              </a:rPr>
              <a:t> Cash   </a:t>
            </a:r>
            <a:r>
              <a:rPr lang="en-US" altLang="en-US" sz="1700" b="1" dirty="0">
                <a:latin typeface="Arial" panose="020B0604020202020204" pitchFamily="34" charset="0"/>
              </a:rPr>
              <a:t>+ A Rec 	</a:t>
            </a:r>
            <a:r>
              <a:rPr lang="en-US" altLang="en-US" sz="1700" b="1" dirty="0" smtClean="0">
                <a:latin typeface="Arial" panose="020B0604020202020204" pitchFamily="34" charset="0"/>
              </a:rPr>
              <a:t>  = </a:t>
            </a:r>
            <a:r>
              <a:rPr lang="en-US" altLang="en-US" sz="1700" b="1" dirty="0" err="1" smtClean="0">
                <a:latin typeface="Arial" panose="020B0604020202020204" pitchFamily="34" charset="0"/>
              </a:rPr>
              <a:t>Liab</a:t>
            </a:r>
            <a:r>
              <a:rPr lang="en-US" altLang="en-US" sz="1700" b="1" dirty="0" smtClean="0">
                <a:latin typeface="Arial" panose="020B0604020202020204" pitchFamily="34" charset="0"/>
              </a:rPr>
              <a:t>  </a:t>
            </a:r>
            <a:r>
              <a:rPr lang="en-US" altLang="en-US" sz="1700" b="1" dirty="0">
                <a:latin typeface="Arial" panose="020B0604020202020204" pitchFamily="34" charset="0"/>
              </a:rPr>
              <a:t>	+ C Cap	</a:t>
            </a:r>
            <a:r>
              <a:rPr lang="en-US" altLang="en-US" sz="1700" b="1" dirty="0" smtClean="0">
                <a:latin typeface="Arial" panose="020B0604020202020204" pitchFamily="34" charset="0"/>
              </a:rPr>
              <a:t> + R </a:t>
            </a:r>
            <a:r>
              <a:rPr lang="en-US" altLang="en-US" sz="1700" b="1" dirty="0">
                <a:latin typeface="Arial" panose="020B0604020202020204" pitchFamily="34" charset="0"/>
              </a:rPr>
              <a:t>Ear	</a:t>
            </a:r>
            <a:r>
              <a:rPr lang="en-US" altLang="en-US" sz="1700" b="1" dirty="0" smtClean="0">
                <a:latin typeface="Arial" panose="020B0604020202020204" pitchFamily="34" charset="0"/>
              </a:rPr>
              <a:t>        </a:t>
            </a:r>
            <a:r>
              <a:rPr lang="en-US" altLang="en-US" sz="1700" b="1" dirty="0" smtClean="0">
                <a:solidFill>
                  <a:schemeClr val="hlink"/>
                </a:solidFill>
                <a:latin typeface="Arial" panose="020B0604020202020204" pitchFamily="34" charset="0"/>
              </a:rPr>
              <a:t>Rev   </a:t>
            </a:r>
            <a:r>
              <a:rPr lang="en-US" altLang="en-US" sz="1700" b="1" dirty="0">
                <a:solidFill>
                  <a:schemeClr val="hlink"/>
                </a:solidFill>
                <a:latin typeface="Arial" panose="020B0604020202020204" pitchFamily="34" charset="0"/>
              </a:rPr>
              <a:t>	-   </a:t>
            </a:r>
            <a:r>
              <a:rPr lang="en-US" altLang="en-US" sz="1700" b="1" dirty="0" err="1">
                <a:solidFill>
                  <a:schemeClr val="hlink"/>
                </a:solidFill>
                <a:latin typeface="Arial" panose="020B0604020202020204" pitchFamily="34" charset="0"/>
              </a:rPr>
              <a:t>Exp</a:t>
            </a:r>
            <a:r>
              <a:rPr lang="en-US" altLang="en-US" sz="1700" b="1" dirty="0">
                <a:solidFill>
                  <a:schemeClr val="hlink"/>
                </a:solidFill>
                <a:latin typeface="Arial" panose="020B0604020202020204" pitchFamily="34" charset="0"/>
              </a:rPr>
              <a:t>	</a:t>
            </a:r>
            <a:r>
              <a:rPr lang="en-US" altLang="en-US" sz="1700" b="1" dirty="0" smtClean="0">
                <a:solidFill>
                  <a:schemeClr val="hlink"/>
                </a:solidFill>
                <a:latin typeface="Arial" panose="020B0604020202020204" pitchFamily="34" charset="0"/>
              </a:rPr>
              <a:t>   </a:t>
            </a:r>
            <a:r>
              <a:rPr lang="en-US" altLang="en-US" sz="1700" b="1" dirty="0">
                <a:solidFill>
                  <a:schemeClr val="hlink"/>
                </a:solidFill>
                <a:latin typeface="Arial" panose="020B0604020202020204" pitchFamily="34" charset="0"/>
              </a:rPr>
              <a:t>=  N </a:t>
            </a:r>
            <a:r>
              <a:rPr lang="en-US" altLang="en-US" sz="1700" b="1" dirty="0" err="1">
                <a:solidFill>
                  <a:schemeClr val="hlink"/>
                </a:solidFill>
                <a:latin typeface="Arial" panose="020B0604020202020204" pitchFamily="34" charset="0"/>
              </a:rPr>
              <a:t>Inc</a:t>
            </a:r>
            <a:r>
              <a:rPr lang="en-US" altLang="en-US" sz="1700" b="1" dirty="0">
                <a:latin typeface="Arial" panose="020B0604020202020204" pitchFamily="34" charset="0"/>
              </a:rPr>
              <a:t>	</a:t>
            </a:r>
            <a:r>
              <a:rPr lang="en-US" altLang="en-US" sz="1700" b="1" dirty="0" smtClean="0">
                <a:latin typeface="Arial" panose="020B0604020202020204" pitchFamily="34" charset="0"/>
              </a:rPr>
              <a:t>        </a:t>
            </a:r>
            <a:r>
              <a:rPr lang="en-US" altLang="en-US" sz="1700" b="1" dirty="0" smtClean="0">
                <a:solidFill>
                  <a:schemeClr val="accent1"/>
                </a:solidFill>
                <a:latin typeface="Arial" panose="020B0604020202020204" pitchFamily="34" charset="0"/>
              </a:rPr>
              <a:t>Cash</a:t>
            </a:r>
            <a:r>
              <a:rPr lang="en-US" altLang="en-US" sz="1700" b="1" dirty="0" smtClean="0">
                <a:latin typeface="Arial" panose="020B0604020202020204" pitchFamily="34" charset="0"/>
              </a:rPr>
              <a:t>   </a:t>
            </a:r>
            <a:endParaRPr lang="en-US" altLang="en-US" sz="1700" b="1" dirty="0">
              <a:latin typeface="Arial" panose="020B0604020202020204" pitchFamily="34" charset="0"/>
            </a:endParaRPr>
          </a:p>
          <a:p>
            <a:pPr>
              <a:spcBef>
                <a:spcPct val="50000"/>
              </a:spcBef>
            </a:pPr>
            <a:r>
              <a:rPr lang="en-US" altLang="en-US" sz="1700" b="1" dirty="0" smtClean="0">
                <a:latin typeface="Arial" panose="020B0604020202020204" pitchFamily="34" charset="0"/>
              </a:rPr>
              <a:t> n/a     </a:t>
            </a:r>
            <a:r>
              <a:rPr lang="en-US" altLang="en-US" sz="1700" b="1" dirty="0">
                <a:latin typeface="Arial" panose="020B0604020202020204" pitchFamily="34" charset="0"/>
              </a:rPr>
              <a:t>	</a:t>
            </a:r>
            <a:r>
              <a:rPr lang="en-US" altLang="en-US" sz="1700" b="1" dirty="0" smtClean="0">
                <a:latin typeface="Arial" panose="020B0604020202020204" pitchFamily="34" charset="0"/>
              </a:rPr>
              <a:t> +  </a:t>
            </a:r>
            <a:r>
              <a:rPr lang="en-US" altLang="en-US" sz="1700" b="1" dirty="0">
                <a:latin typeface="Arial" panose="020B0604020202020204" pitchFamily="34" charset="0"/>
              </a:rPr>
              <a:t>78,000 	=   n/a	</a:t>
            </a:r>
            <a:r>
              <a:rPr lang="en-US" altLang="en-US" sz="1700" b="1" dirty="0" smtClean="0">
                <a:latin typeface="Arial" panose="020B0604020202020204" pitchFamily="34" charset="0"/>
              </a:rPr>
              <a:t>   +    n/a   </a:t>
            </a:r>
            <a:r>
              <a:rPr lang="en-US" altLang="en-US" sz="1700" b="1" dirty="0">
                <a:latin typeface="Arial" panose="020B0604020202020204" pitchFamily="34" charset="0"/>
              </a:rPr>
              <a:t>	+ 78,000  	</a:t>
            </a:r>
            <a:r>
              <a:rPr lang="en-US" altLang="en-US" sz="1700" b="1" dirty="0" smtClean="0">
                <a:latin typeface="Arial" panose="020B0604020202020204" pitchFamily="34" charset="0"/>
              </a:rPr>
              <a:t> </a:t>
            </a:r>
            <a:r>
              <a:rPr lang="en-US" altLang="en-US" sz="1700" b="1" dirty="0" smtClean="0">
                <a:solidFill>
                  <a:schemeClr val="hlink"/>
                </a:solidFill>
                <a:latin typeface="Arial" panose="020B0604020202020204" pitchFamily="34" charset="0"/>
              </a:rPr>
              <a:t>78,000  </a:t>
            </a:r>
            <a:r>
              <a:rPr lang="en-US" altLang="en-US" sz="1700" b="1" dirty="0">
                <a:solidFill>
                  <a:schemeClr val="hlink"/>
                </a:solidFill>
                <a:latin typeface="Arial" panose="020B0604020202020204" pitchFamily="34" charset="0"/>
              </a:rPr>
              <a:t>	-    n/a	    =   78,000</a:t>
            </a:r>
            <a:r>
              <a:rPr lang="en-US" altLang="en-US" sz="1700" b="1" dirty="0">
                <a:latin typeface="Arial" panose="020B0604020202020204" pitchFamily="34" charset="0"/>
              </a:rPr>
              <a:t>    </a:t>
            </a:r>
            <a:r>
              <a:rPr lang="en-US" altLang="en-US" sz="1700" b="1" dirty="0" smtClean="0">
                <a:latin typeface="Arial" panose="020B0604020202020204" pitchFamily="34" charset="0"/>
              </a:rPr>
              <a:t>  </a:t>
            </a:r>
            <a:r>
              <a:rPr lang="en-US" altLang="en-US" sz="1700" b="1" dirty="0" smtClean="0">
                <a:solidFill>
                  <a:schemeClr val="accent1"/>
                </a:solidFill>
                <a:latin typeface="Arial" panose="020B0604020202020204" pitchFamily="34" charset="0"/>
              </a:rPr>
              <a:t>n/a</a:t>
            </a:r>
            <a:endParaRPr lang="en-US" altLang="en-US" sz="1700" b="1" dirty="0" smtClean="0">
              <a:latin typeface="Arial" panose="020B0604020202020204" pitchFamily="34" charset="0"/>
            </a:endParaRPr>
          </a:p>
          <a:p>
            <a:pPr>
              <a:spcBef>
                <a:spcPct val="50000"/>
              </a:spcBef>
            </a:pPr>
            <a:r>
              <a:rPr lang="en-US" altLang="en-US" sz="1700" b="1" dirty="0" smtClean="0">
                <a:latin typeface="Arial" panose="020B0604020202020204" pitchFamily="34" charset="0"/>
              </a:rPr>
              <a:t>64,000 + (64,000)	=   n/a	   +    n/a   +   n/a 	          </a:t>
            </a:r>
            <a:r>
              <a:rPr lang="en-US" altLang="en-US" sz="1700" b="1" dirty="0" smtClean="0">
                <a:solidFill>
                  <a:schemeClr val="hlink"/>
                </a:solidFill>
                <a:latin typeface="Arial" panose="020B0604020202020204" pitchFamily="34" charset="0"/>
              </a:rPr>
              <a:t>n/a   	-     n/a    =  n/a</a:t>
            </a:r>
            <a:r>
              <a:rPr lang="en-US" altLang="en-US" sz="1700" b="1" dirty="0" smtClean="0">
                <a:latin typeface="Arial" panose="020B0604020202020204" pitchFamily="34" charset="0"/>
              </a:rPr>
              <a:t>    	    </a:t>
            </a:r>
            <a:r>
              <a:rPr lang="en-US" altLang="en-US" sz="1700" b="1" dirty="0" smtClean="0">
                <a:solidFill>
                  <a:schemeClr val="accent1"/>
                </a:solidFill>
                <a:latin typeface="Arial" panose="020B0604020202020204" pitchFamily="34" charset="0"/>
              </a:rPr>
              <a:t>64,000</a:t>
            </a:r>
            <a:r>
              <a:rPr lang="en-US" altLang="en-US" sz="1700" b="1" dirty="0" smtClean="0">
                <a:latin typeface="Arial" panose="020B0604020202020204" pitchFamily="34" charset="0"/>
              </a:rPr>
              <a:t> </a:t>
            </a:r>
            <a:r>
              <a:rPr lang="en-US" altLang="en-US" sz="1700" b="1" dirty="0" smtClean="0">
                <a:solidFill>
                  <a:schemeClr val="accent1"/>
                </a:solidFill>
                <a:latin typeface="Arial" panose="020B0604020202020204" pitchFamily="34" charset="0"/>
              </a:rPr>
              <a:t>OA</a:t>
            </a:r>
            <a:endParaRPr lang="en-US" altLang="en-US" sz="1700" b="1" dirty="0" smtClean="0">
              <a:latin typeface="Arial" panose="020B0604020202020204" pitchFamily="34" charset="0"/>
            </a:endParaRPr>
          </a:p>
          <a:p>
            <a:pPr>
              <a:spcBef>
                <a:spcPct val="50000"/>
              </a:spcBef>
            </a:pPr>
            <a:r>
              <a:rPr lang="en-US" altLang="en-US" sz="1700" b="1" dirty="0">
                <a:latin typeface="Arial" panose="020B0604020202020204" pitchFamily="34" charset="0"/>
              </a:rPr>
              <a:t>	</a:t>
            </a:r>
          </a:p>
        </p:txBody>
      </p:sp>
    </p:spTree>
    <p:extLst>
      <p:ext uri="{BB962C8B-B14F-4D97-AF65-F5344CB8AC3E}">
        <p14:creationId xmlns:p14="http://schemas.microsoft.com/office/powerpoint/2010/main" val="24566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061">
                                            <p:txEl>
                                              <p:pRg st="1" end="1"/>
                                            </p:txEl>
                                          </p:spTgt>
                                        </p:tgtEl>
                                        <p:attrNameLst>
                                          <p:attrName>style.visibility</p:attrName>
                                        </p:attrNameLst>
                                      </p:cBhvr>
                                      <p:to>
                                        <p:strVal val="visible"/>
                                      </p:to>
                                    </p:set>
                                    <p:animEffect transition="in" filter="fade">
                                      <p:cBhvr>
                                        <p:cTn id="7" dur="500"/>
                                        <p:tgtEl>
                                          <p:spTgt spid="3010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061">
                                            <p:txEl>
                                              <p:pRg st="2" end="2"/>
                                            </p:txEl>
                                          </p:spTgt>
                                        </p:tgtEl>
                                        <p:attrNameLst>
                                          <p:attrName>style.visibility</p:attrName>
                                        </p:attrNameLst>
                                      </p:cBhvr>
                                      <p:to>
                                        <p:strVal val="visible"/>
                                      </p:to>
                                    </p:set>
                                    <p:animEffect transition="in" filter="fade">
                                      <p:cBhvr>
                                        <p:cTn id="12" dur="500"/>
                                        <p:tgtEl>
                                          <p:spTgt spid="3010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Multi-Cycle Illustrations</a:t>
            </a:r>
            <a:endParaRPr lang="en-US" dirty="0"/>
          </a:p>
        </p:txBody>
      </p:sp>
    </p:spTree>
    <p:extLst>
      <p:ext uri="{BB962C8B-B14F-4D97-AF65-F5344CB8AC3E}">
        <p14:creationId xmlns:p14="http://schemas.microsoft.com/office/powerpoint/2010/main" val="408638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89" y="2323652"/>
            <a:ext cx="6777319" cy="1714948"/>
          </a:xfrm>
          <a:prstGeom prst="rect">
            <a:avLst/>
          </a:prstGeom>
        </p:spPr>
      </p:pic>
      <p:sp>
        <p:nvSpPr>
          <p:cNvPr id="6" name="Rectangle 5"/>
          <p:cNvSpPr/>
          <p:nvPr/>
        </p:nvSpPr>
        <p:spPr>
          <a:xfrm>
            <a:off x="979837" y="2170664"/>
            <a:ext cx="3515963" cy="20965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63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34064" t="5534" r="19442" b="5406"/>
          <a:stretch/>
        </p:blipFill>
        <p:spPr bwMode="auto">
          <a:xfrm>
            <a:off x="1295400" y="304800"/>
            <a:ext cx="6172200"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362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Financial Statement Analysis</a:t>
            </a:r>
            <a:endParaRPr lang="en-US" dirty="0"/>
          </a:p>
        </p:txBody>
      </p:sp>
      <p:sp>
        <p:nvSpPr>
          <p:cNvPr id="3" name="Content Placeholder 2"/>
          <p:cNvSpPr>
            <a:spLocks noGrp="1"/>
          </p:cNvSpPr>
          <p:nvPr>
            <p:ph idx="1"/>
          </p:nvPr>
        </p:nvSpPr>
        <p:spPr/>
        <p:txBody>
          <a:bodyPr/>
          <a:lstStyle/>
          <a:p>
            <a:pPr>
              <a:lnSpc>
                <a:spcPct val="150000"/>
              </a:lnSpc>
            </a:pPr>
            <a:r>
              <a:rPr lang="en-US" dirty="0" smtClean="0">
                <a:solidFill>
                  <a:srgbClr val="0070C0"/>
                </a:solidFill>
              </a:rPr>
              <a:t>Coupled with related topics</a:t>
            </a:r>
          </a:p>
          <a:p>
            <a:pPr>
              <a:lnSpc>
                <a:spcPct val="150000"/>
              </a:lnSpc>
            </a:pPr>
            <a:r>
              <a:rPr lang="en-US" dirty="0" smtClean="0">
                <a:solidFill>
                  <a:srgbClr val="0070C0"/>
                </a:solidFill>
              </a:rPr>
              <a:t>As a stand alone topic</a:t>
            </a:r>
          </a:p>
          <a:p>
            <a:pPr>
              <a:lnSpc>
                <a:spcPct val="150000"/>
              </a:lnSpc>
            </a:pPr>
            <a:r>
              <a:rPr lang="en-US" dirty="0" smtClean="0">
                <a:solidFill>
                  <a:srgbClr val="0070C0"/>
                </a:solidFill>
              </a:rPr>
              <a:t>Demonstrated with real world statements</a:t>
            </a:r>
            <a:endParaRPr lang="en-US" dirty="0">
              <a:solidFill>
                <a:srgbClr val="0070C0"/>
              </a:solidFill>
            </a:endParaRPr>
          </a:p>
        </p:txBody>
      </p:sp>
    </p:spTree>
    <p:extLst>
      <p:ext uri="{BB962C8B-B14F-4D97-AF65-F5344CB8AC3E}">
        <p14:creationId xmlns:p14="http://schemas.microsoft.com/office/powerpoint/2010/main" val="1320509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Videos</a:t>
            </a:r>
            <a:endParaRPr lang="en-US" dirty="0"/>
          </a:p>
        </p:txBody>
      </p:sp>
      <p:sp>
        <p:nvSpPr>
          <p:cNvPr id="3" name="Content Placeholder 2"/>
          <p:cNvSpPr>
            <a:spLocks noGrp="1"/>
          </p:cNvSpPr>
          <p:nvPr>
            <p:ph idx="1"/>
          </p:nvPr>
        </p:nvSpPr>
        <p:spPr/>
        <p:txBody>
          <a:bodyPr>
            <a:normAutofit fontScale="92500" lnSpcReduction="10000"/>
          </a:bodyPr>
          <a:lstStyle/>
          <a:p>
            <a:pPr lvl="2"/>
            <a:r>
              <a:rPr lang="en-US" dirty="0" smtClean="0"/>
              <a:t>Recording</a:t>
            </a:r>
          </a:p>
          <a:p>
            <a:pPr lvl="3"/>
            <a:r>
              <a:rPr lang="en-US" dirty="0" smtClean="0"/>
              <a:t>Camtasia Studio</a:t>
            </a:r>
          </a:p>
          <a:p>
            <a:pPr lvl="3"/>
            <a:r>
              <a:rPr lang="en-US" dirty="0" smtClean="0"/>
              <a:t>Lenovo Tablet</a:t>
            </a:r>
          </a:p>
          <a:p>
            <a:pPr lvl="3"/>
            <a:r>
              <a:rPr lang="en-US" dirty="0" smtClean="0"/>
              <a:t>Blue USB Yeti Microphone</a:t>
            </a:r>
          </a:p>
          <a:p>
            <a:pPr lvl="3"/>
            <a:r>
              <a:rPr lang="en-US" dirty="0" smtClean="0"/>
              <a:t>Microsoft Word</a:t>
            </a:r>
          </a:p>
          <a:p>
            <a:pPr lvl="2"/>
            <a:r>
              <a:rPr lang="en-US" dirty="0" smtClean="0"/>
              <a:t>Editing</a:t>
            </a:r>
            <a:endParaRPr lang="en-US" dirty="0"/>
          </a:p>
          <a:p>
            <a:pPr lvl="3"/>
            <a:r>
              <a:rPr lang="en-US" dirty="0"/>
              <a:t>Average recording file is 3 times longer than edited </a:t>
            </a:r>
            <a:r>
              <a:rPr lang="en-US" dirty="0" smtClean="0"/>
              <a:t>file</a:t>
            </a:r>
          </a:p>
          <a:p>
            <a:pPr lvl="3"/>
            <a:r>
              <a:rPr lang="en-US" dirty="0" smtClean="0"/>
              <a:t>100 videos in16 hours</a:t>
            </a:r>
          </a:p>
          <a:p>
            <a:pPr lvl="3"/>
            <a:r>
              <a:rPr lang="en-US" dirty="0" smtClean="0"/>
              <a:t>35 hours of lecture time in 14 week class</a:t>
            </a:r>
          </a:p>
          <a:p>
            <a:pPr lvl="2"/>
            <a:r>
              <a:rPr lang="en-US" dirty="0" smtClean="0"/>
              <a:t>Production</a:t>
            </a:r>
          </a:p>
          <a:p>
            <a:endParaRPr lang="en-US" dirty="0"/>
          </a:p>
        </p:txBody>
      </p:sp>
    </p:spTree>
    <p:extLst>
      <p:ext uri="{BB962C8B-B14F-4D97-AF65-F5344CB8AC3E}">
        <p14:creationId xmlns:p14="http://schemas.microsoft.com/office/powerpoint/2010/main" val="318004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Questions</a:t>
            </a:r>
            <a:r>
              <a:rPr lang="en-US" dirty="0"/>
              <a:t>?</a:t>
            </a:r>
          </a:p>
          <a:p>
            <a:r>
              <a:rPr lang="en-US" dirty="0" smtClean="0"/>
              <a:t>Contact Information:</a:t>
            </a:r>
          </a:p>
          <a:p>
            <a:pPr lvl="1"/>
            <a:r>
              <a:rPr lang="en-US" dirty="0"/>
              <a:t>Chris Edmonds: </a:t>
            </a:r>
            <a:r>
              <a:rPr lang="en-US" dirty="0" smtClean="0">
                <a:hlinkClick r:id="rId2"/>
              </a:rPr>
              <a:t>cedmonds@gmail.com</a:t>
            </a:r>
            <a:endParaRPr lang="en-US" dirty="0" smtClean="0"/>
          </a:p>
          <a:p>
            <a:pPr lvl="1"/>
            <a:r>
              <a:rPr lang="en-US" dirty="0" smtClean="0"/>
              <a:t>Tom </a:t>
            </a:r>
            <a:r>
              <a:rPr lang="en-US" dirty="0" smtClean="0"/>
              <a:t>Edmonds: </a:t>
            </a:r>
            <a:r>
              <a:rPr lang="en-US" dirty="0" smtClean="0">
                <a:hlinkClick r:id="rId3"/>
              </a:rPr>
              <a:t>tedmonds@gmail.com</a:t>
            </a:r>
            <a:endParaRPr lang="en-US" dirty="0" smtClean="0"/>
          </a:p>
        </p:txBody>
      </p:sp>
    </p:spTree>
    <p:extLst>
      <p:ext uri="{BB962C8B-B14F-4D97-AF65-F5344CB8AC3E}">
        <p14:creationId xmlns:p14="http://schemas.microsoft.com/office/powerpoint/2010/main" val="192131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89" y="2323652"/>
            <a:ext cx="6777319" cy="1714948"/>
          </a:xfrm>
          <a:prstGeom prst="rect">
            <a:avLst/>
          </a:prstGeom>
        </p:spPr>
      </p:pic>
      <p:sp>
        <p:nvSpPr>
          <p:cNvPr id="6" name="Rectangle 5"/>
          <p:cNvSpPr/>
          <p:nvPr/>
        </p:nvSpPr>
        <p:spPr>
          <a:xfrm>
            <a:off x="4435612" y="2187982"/>
            <a:ext cx="3515963" cy="20965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9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Student Benefits</a:t>
            </a:r>
          </a:p>
          <a:p>
            <a:pPr lvl="1"/>
            <a:r>
              <a:rPr lang="en-US" dirty="0" smtClean="0"/>
              <a:t>Lectures available 24/7</a:t>
            </a:r>
          </a:p>
          <a:p>
            <a:pPr lvl="1"/>
            <a:r>
              <a:rPr lang="en-US" dirty="0" smtClean="0"/>
              <a:t>Have access to the instructor when you need it</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89" y="2323652"/>
            <a:ext cx="6777319" cy="1714948"/>
          </a:xfrm>
          <a:prstGeom prst="rect">
            <a:avLst/>
          </a:prstGeom>
        </p:spPr>
      </p:pic>
    </p:spTree>
    <p:extLst>
      <p:ext uri="{BB962C8B-B14F-4D97-AF65-F5344CB8AC3E}">
        <p14:creationId xmlns:p14="http://schemas.microsoft.com/office/powerpoint/2010/main" val="354090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Instructor Benefits</a:t>
            </a:r>
          </a:p>
          <a:p>
            <a:pPr lvl="1"/>
            <a:r>
              <a:rPr lang="en-US" dirty="0" smtClean="0"/>
              <a:t>More engaged students</a:t>
            </a:r>
          </a:p>
          <a:p>
            <a:pPr lvl="1"/>
            <a:r>
              <a:rPr lang="en-US" dirty="0" smtClean="0"/>
              <a:t>Course management</a:t>
            </a:r>
          </a:p>
          <a:p>
            <a:pPr lvl="1"/>
            <a:r>
              <a:rPr lang="en-US" dirty="0" smtClean="0"/>
              <a:t>Don’t have to repeat yourself</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43489" y="2323652"/>
            <a:ext cx="6777319" cy="1714948"/>
          </a:xfrm>
          <a:prstGeom prst="rect">
            <a:avLst/>
          </a:prstGeom>
        </p:spPr>
      </p:pic>
    </p:spTree>
    <p:extLst>
      <p:ext uri="{BB962C8B-B14F-4D97-AF65-F5344CB8AC3E}">
        <p14:creationId xmlns:p14="http://schemas.microsoft.com/office/powerpoint/2010/main" val="290531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8044" t="35837" r="40417" b="7692"/>
          <a:stretch/>
        </p:blipFill>
        <p:spPr>
          <a:xfrm>
            <a:off x="533400" y="228600"/>
            <a:ext cx="7772400" cy="5943600"/>
          </a:xfrm>
          <a:prstGeom prst="rect">
            <a:avLst/>
          </a:prstGeom>
        </p:spPr>
      </p:pic>
    </p:spTree>
    <p:extLst>
      <p:ext uri="{BB962C8B-B14F-4D97-AF65-F5344CB8AC3E}">
        <p14:creationId xmlns:p14="http://schemas.microsoft.com/office/powerpoint/2010/main" val="94501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 t="17406" r="65127" b="2003"/>
          <a:stretch/>
        </p:blipFill>
        <p:spPr bwMode="auto">
          <a:xfrm>
            <a:off x="838200" y="761999"/>
            <a:ext cx="4267200" cy="565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893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76" t="42105" r="18132" b="20127"/>
          <a:stretch/>
        </p:blipFill>
        <p:spPr bwMode="auto">
          <a:xfrm>
            <a:off x="609600" y="1066800"/>
            <a:ext cx="8001000" cy="26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101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9545</TotalTime>
  <Words>951</Words>
  <Application>Microsoft Office PowerPoint</Application>
  <PresentationFormat>On-screen Show (4:3)</PresentationFormat>
  <Paragraphs>187</Paragraphs>
  <Slides>33</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Times New Roman</vt:lpstr>
      <vt:lpstr>Wingdings 2</vt:lpstr>
      <vt:lpstr>Austin</vt:lpstr>
      <vt:lpstr>Clip</vt:lpstr>
      <vt:lpstr>Flipping the Classroom</vt:lpstr>
      <vt:lpstr>The Flipped Classroom</vt:lpstr>
      <vt:lpstr>The Flipped Classroom</vt:lpstr>
      <vt:lpstr>The Flipped Classroom</vt:lpstr>
      <vt:lpstr>The Flipped Classroom</vt:lpstr>
      <vt:lpstr>The Flipped Classroom</vt:lpstr>
      <vt:lpstr>PowerPoint Presentation</vt:lpstr>
      <vt:lpstr>PowerPoint Presentation</vt:lpstr>
      <vt:lpstr>PowerPoint Presentation</vt:lpstr>
      <vt:lpstr>Video Quiz Assessments</vt:lpstr>
      <vt:lpstr>What I do in class</vt:lpstr>
      <vt:lpstr>Developing Video Content</vt:lpstr>
      <vt:lpstr>Student Engagement</vt:lpstr>
      <vt:lpstr>Importance of Sequential Learning</vt:lpstr>
      <vt:lpstr>Entity Concept</vt:lpstr>
      <vt:lpstr>Entity Concept</vt:lpstr>
      <vt:lpstr>Entity Concept</vt:lpstr>
      <vt:lpstr>What Comes First? Financial Statements or Transactions</vt:lpstr>
      <vt:lpstr>Begin with Accounting Equation</vt:lpstr>
      <vt:lpstr>Opening Problem</vt:lpstr>
      <vt:lpstr>Business Events for Rustic Camp Sites</vt:lpstr>
      <vt:lpstr>PowerPoint Presentation</vt:lpstr>
      <vt:lpstr>Prepare Financial Statements</vt:lpstr>
      <vt:lpstr>Prepare Financial Statements</vt:lpstr>
      <vt:lpstr>Moving forward our primary objective is to teach students to think like a business professional. More specifically the students needs to know how business events affect financial statements.</vt:lpstr>
      <vt:lpstr>Financial Statements Model</vt:lpstr>
      <vt:lpstr>PowerPoint Presentation</vt:lpstr>
      <vt:lpstr>PowerPoint Presentation</vt:lpstr>
      <vt:lpstr>Multi-Cycle Illustrations</vt:lpstr>
      <vt:lpstr>PowerPoint Presentation</vt:lpstr>
      <vt:lpstr>Financial Statement Analysis</vt:lpstr>
      <vt:lpstr>Creating Videos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Learning (CBL)</dc:title>
  <dc:creator>Cindy's X220i</dc:creator>
  <cp:lastModifiedBy>Christopher T Edmonds</cp:lastModifiedBy>
  <cp:revision>130</cp:revision>
  <dcterms:created xsi:type="dcterms:W3CDTF">2014-07-24T23:10:09Z</dcterms:created>
  <dcterms:modified xsi:type="dcterms:W3CDTF">2015-04-17T15:20:34Z</dcterms:modified>
</cp:coreProperties>
</file>